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3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Lst>
  <p:sldSz cx="9144000" cy="5143500" type="screen16x9"/>
  <p:notesSz cx="6858000" cy="9144000"/>
  <p:embeddedFontLst>
    <p:embeddedFont>
      <p:font typeface="Anton" panose="020F0502020204030204" pitchFamily="2" charset="0"/>
      <p:regular r:id="rId38"/>
    </p:embeddedFont>
    <p:embeddedFont>
      <p:font typeface="League Spartan" panose="020B0604020202020204" charset="0"/>
      <p:regular r:id="rId39"/>
      <p:bold r:id="rId40"/>
    </p:embeddedFont>
    <p:embeddedFont>
      <p:font typeface="Roboto Mono" panose="020F0502020204030204" pitchFamily="49"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1F5AF3-437E-42A1-8583-F1CBBE281B6A}">
  <a:tblStyle styleId="{1D1F5AF3-437E-42A1-8583-F1CBBE281B6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393" y="39"/>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2.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5.fntdata"/><Relationship Id="rId47"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6.fntdata"/><Relationship Id="rId48"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1.fntdata"/><Relationship Id="rId46"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4.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g>
</file>

<file path=ppt/media/image3.jpg>
</file>

<file path=ppt/media/image30.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4ea3ca0cb6_2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g34ea3ca0cb6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34e02ba3e38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Stable convergence</a:t>
            </a:r>
            <a:r>
              <a:rPr lang="en">
                <a:solidFill>
                  <a:schemeClr val="dk1"/>
                </a:solidFill>
              </a:rPr>
              <a:t>: U-Net has </a:t>
            </a:r>
            <a:r>
              <a:rPr lang="en" i="1">
                <a:solidFill>
                  <a:schemeClr val="dk1"/>
                </a:solidFill>
              </a:rPr>
              <a:t>lots of layers</a:t>
            </a:r>
            <a:r>
              <a:rPr lang="en">
                <a:solidFill>
                  <a:schemeClr val="dk1"/>
                </a:solidFill>
              </a:rPr>
              <a:t> (downsampling and upsampling). A higher learning rate like </a:t>
            </a:r>
            <a:r>
              <a:rPr lang="en">
                <a:solidFill>
                  <a:srgbClr val="188038"/>
                </a:solidFill>
                <a:latin typeface="Roboto Mono"/>
                <a:ea typeface="Roboto Mono"/>
                <a:cs typeface="Roboto Mono"/>
                <a:sym typeface="Roboto Mono"/>
              </a:rPr>
              <a:t>1e-3</a:t>
            </a:r>
            <a:r>
              <a:rPr lang="en">
                <a:solidFill>
                  <a:schemeClr val="dk1"/>
                </a:solidFill>
              </a:rPr>
              <a:t> (0.001) can make the training unstable (loss might jump wildly). </a:t>
            </a:r>
            <a:r>
              <a:rPr lang="en">
                <a:solidFill>
                  <a:srgbClr val="188038"/>
                </a:solidFill>
                <a:latin typeface="Roboto Mono"/>
                <a:ea typeface="Roboto Mono"/>
                <a:cs typeface="Roboto Mono"/>
                <a:sym typeface="Roboto Mono"/>
              </a:rPr>
              <a:t>1e-4</a:t>
            </a:r>
            <a:r>
              <a:rPr lang="en">
                <a:solidFill>
                  <a:schemeClr val="dk1"/>
                </a:solidFill>
              </a:rPr>
              <a:t> keeps the updates small and steady.</a:t>
            </a:r>
            <a:br>
              <a:rPr lang="en">
                <a:solidFill>
                  <a:schemeClr val="dk1"/>
                </a:solidFill>
              </a:rPr>
            </a:br>
            <a:endParaRPr>
              <a:solidFill>
                <a:schemeClr val="dk1"/>
              </a:solidFill>
            </a:endParaRPr>
          </a:p>
          <a:p>
            <a:pPr marL="0" lvl="0" indent="0" algn="l" rtl="0">
              <a:spcBef>
                <a:spcPts val="0"/>
              </a:spcBef>
              <a:spcAft>
                <a:spcPts val="0"/>
              </a:spcAft>
              <a:buClr>
                <a:schemeClr val="dk1"/>
              </a:buClr>
              <a:buSzPts val="1100"/>
              <a:buFont typeface="Arial"/>
              <a:buNone/>
            </a:pPr>
            <a:r>
              <a:rPr lang="en" b="1">
                <a:solidFill>
                  <a:schemeClr val="dk1"/>
                </a:solidFill>
              </a:rPr>
              <a:t>Smooth optimization</a:t>
            </a:r>
            <a:r>
              <a:rPr lang="en">
                <a:solidFill>
                  <a:schemeClr val="dk1"/>
                </a:solidFill>
              </a:rPr>
              <a:t>: Especially when using </a:t>
            </a:r>
            <a:r>
              <a:rPr lang="en" b="1">
                <a:solidFill>
                  <a:schemeClr val="dk1"/>
                </a:solidFill>
              </a:rPr>
              <a:t>Adam optimizer</a:t>
            </a:r>
            <a:r>
              <a:rPr lang="en">
                <a:solidFill>
                  <a:schemeClr val="dk1"/>
                </a:solidFill>
              </a:rPr>
              <a:t> (which you are), </a:t>
            </a:r>
            <a:r>
              <a:rPr lang="en">
                <a:solidFill>
                  <a:srgbClr val="188038"/>
                </a:solidFill>
                <a:latin typeface="Roboto Mono"/>
                <a:ea typeface="Roboto Mono"/>
                <a:cs typeface="Roboto Mono"/>
                <a:sym typeface="Roboto Mono"/>
              </a:rPr>
              <a:t>1e-4</a:t>
            </a:r>
            <a:r>
              <a:rPr lang="en">
                <a:solidFill>
                  <a:schemeClr val="dk1"/>
                </a:solidFill>
              </a:rPr>
              <a:t> is often recommended because Adam already adjusts learning rates internally (adaptive learning), so you don’t need a huge base value.</a:t>
            </a:r>
            <a:br>
              <a:rPr lang="en">
                <a:solidFill>
                  <a:schemeClr val="dk1"/>
                </a:solidFill>
              </a:rPr>
            </a:br>
            <a:endParaRPr>
              <a:solidFill>
                <a:schemeClr val="dk1"/>
              </a:solidFill>
            </a:endParaRPr>
          </a:p>
          <a:p>
            <a:pPr marL="0" lvl="0" indent="0" algn="l" rtl="0">
              <a:spcBef>
                <a:spcPts val="0"/>
              </a:spcBef>
              <a:spcAft>
                <a:spcPts val="0"/>
              </a:spcAft>
              <a:buNone/>
            </a:pPr>
            <a:r>
              <a:rPr lang="en" b="1">
                <a:solidFill>
                  <a:schemeClr val="dk1"/>
                </a:solidFill>
              </a:rPr>
              <a:t>Common practice</a:t>
            </a:r>
            <a:r>
              <a:rPr lang="en">
                <a:solidFill>
                  <a:schemeClr val="dk1"/>
                </a:solidFill>
              </a:rPr>
              <a:t>: Many segmentation papers and tutorials using U-Net start with </a:t>
            </a:r>
            <a:r>
              <a:rPr lang="en">
                <a:solidFill>
                  <a:srgbClr val="188038"/>
                </a:solidFill>
                <a:latin typeface="Roboto Mono"/>
                <a:ea typeface="Roboto Mono"/>
                <a:cs typeface="Roboto Mono"/>
                <a:sym typeface="Roboto Mono"/>
              </a:rPr>
              <a:t>1e-4</a:t>
            </a:r>
            <a:r>
              <a:rPr lang="en">
                <a:solidFill>
                  <a:schemeClr val="dk1"/>
                </a:solidFill>
              </a:rPr>
              <a:t> and then later </a:t>
            </a:r>
            <a:r>
              <a:rPr lang="en" b="1">
                <a:solidFill>
                  <a:schemeClr val="dk1"/>
                </a:solidFill>
              </a:rPr>
              <a:t>reduce it</a:t>
            </a:r>
            <a:r>
              <a:rPr lang="en">
                <a:solidFill>
                  <a:schemeClr val="dk1"/>
                </a:solidFill>
              </a:rPr>
              <a:t> if needed for fine-tuning.</a:t>
            </a:r>
            <a:endParaRPr/>
          </a:p>
        </p:txBody>
      </p:sp>
      <p:sp>
        <p:nvSpPr>
          <p:cNvPr id="311" name="Google Shape;311;g34e02ba3e38_0_2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34fa2dcd6e5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9" name="Google Shape;329;g34fa2dcd6e5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34ea3ca0cb6_3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4" name="Google Shape;344;g34ea3ca0cb6_3_1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34f31e40f8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1" indent="-330200" algn="l" rtl="0">
              <a:lnSpc>
                <a:spcPct val="140000"/>
              </a:lnSpc>
              <a:spcBef>
                <a:spcPts val="0"/>
              </a:spcBef>
              <a:spcAft>
                <a:spcPts val="0"/>
              </a:spcAft>
              <a:buClr>
                <a:srgbClr val="414B3B"/>
              </a:buClr>
              <a:buSzPts val="1600"/>
              <a:buChar char="•"/>
            </a:pPr>
            <a:r>
              <a:rPr lang="en" sz="1600">
                <a:solidFill>
                  <a:srgbClr val="414B3B"/>
                </a:solidFill>
              </a:rPr>
              <a:t>Major Agricultural Hub:</a:t>
            </a:r>
            <a:endParaRPr sz="1600">
              <a:solidFill>
                <a:srgbClr val="414B3B"/>
              </a:solidFill>
            </a:endParaRPr>
          </a:p>
          <a:p>
            <a:pPr marL="0" lvl="0" indent="0" algn="l" rtl="0">
              <a:lnSpc>
                <a:spcPct val="140000"/>
              </a:lnSpc>
              <a:spcBef>
                <a:spcPts val="0"/>
              </a:spcBef>
              <a:spcAft>
                <a:spcPts val="0"/>
              </a:spcAft>
              <a:buClr>
                <a:schemeClr val="dk1"/>
              </a:buClr>
              <a:buSzPts val="1100"/>
              <a:buFont typeface="Arial"/>
              <a:buNone/>
            </a:pPr>
            <a:r>
              <a:rPr lang="en" sz="1200">
                <a:solidFill>
                  <a:srgbClr val="414B3B"/>
                </a:solidFill>
              </a:rPr>
              <a:t>Saskatchewan is one of Canada’s largest agricultural provinces, contributing significantly to national and global crop production.</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Crop Diversity:</a:t>
            </a:r>
            <a:endParaRPr sz="1600">
              <a:solidFill>
                <a:srgbClr val="414B3B"/>
              </a:solidFill>
            </a:endParaRPr>
          </a:p>
          <a:p>
            <a:pPr marL="0" lvl="0" indent="0" algn="l" rtl="0">
              <a:lnSpc>
                <a:spcPct val="140000"/>
              </a:lnSpc>
              <a:spcBef>
                <a:spcPts val="0"/>
              </a:spcBef>
              <a:spcAft>
                <a:spcPts val="0"/>
              </a:spcAft>
              <a:buClr>
                <a:schemeClr val="dk1"/>
              </a:buClr>
              <a:buSzPts val="1100"/>
              <a:buFont typeface="Arial"/>
              <a:buNone/>
            </a:pPr>
            <a:r>
              <a:rPr lang="en" sz="1200">
                <a:solidFill>
                  <a:srgbClr val="414B3B"/>
                </a:solidFill>
              </a:rPr>
              <a:t>It produces large quantities of barley, wheat, and rapeseed (canola) — ideal for testing segmentation of multiple crop types.</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Rich Public Datasets:</a:t>
            </a:r>
            <a:endParaRPr sz="1600">
              <a:solidFill>
                <a:srgbClr val="414B3B"/>
              </a:solidFill>
            </a:endParaRPr>
          </a:p>
          <a:p>
            <a:pPr marL="0" lvl="0" indent="0" algn="l" rtl="0">
              <a:lnSpc>
                <a:spcPct val="140000"/>
              </a:lnSpc>
              <a:spcBef>
                <a:spcPts val="0"/>
              </a:spcBef>
              <a:spcAft>
                <a:spcPts val="0"/>
              </a:spcAft>
              <a:buClr>
                <a:schemeClr val="dk1"/>
              </a:buClr>
              <a:buSzPts val="1100"/>
              <a:buFont typeface="Arial"/>
              <a:buNone/>
            </a:pPr>
            <a:r>
              <a:rPr lang="en" sz="1200">
                <a:solidFill>
                  <a:srgbClr val="414B3B"/>
                </a:solidFill>
              </a:rPr>
              <a:t>Government of Canada provides open-access crop type maps and census data, making it ideal for reproducible academic research.</a:t>
            </a:r>
            <a:endParaRPr sz="12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Flat Geography:</a:t>
            </a:r>
            <a:endParaRPr sz="1600">
              <a:solidFill>
                <a:srgbClr val="414B3B"/>
              </a:solidFill>
            </a:endParaRPr>
          </a:p>
          <a:p>
            <a:pPr marL="0" lvl="0" indent="0" algn="l" rtl="0">
              <a:lnSpc>
                <a:spcPct val="140000"/>
              </a:lnSpc>
              <a:spcBef>
                <a:spcPts val="0"/>
              </a:spcBef>
              <a:spcAft>
                <a:spcPts val="0"/>
              </a:spcAft>
              <a:buClr>
                <a:schemeClr val="dk1"/>
              </a:buClr>
              <a:buSzPts val="1100"/>
              <a:buFont typeface="Arial"/>
              <a:buNone/>
            </a:pPr>
            <a:r>
              <a:rPr lang="en" sz="1200">
                <a:solidFill>
                  <a:srgbClr val="414B3B"/>
                </a:solidFill>
              </a:rPr>
              <a:t>Saskatchewan’s relatively uniform terrain reduces topographic distortion in satellite imagery, improving segmentation accuracy.</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Research Relevance:</a:t>
            </a:r>
            <a:endParaRPr sz="1600">
              <a:solidFill>
                <a:srgbClr val="414B3B"/>
              </a:solidFill>
            </a:endParaRPr>
          </a:p>
          <a:p>
            <a:pPr marL="0" lvl="0" indent="0" algn="l" rtl="0">
              <a:lnSpc>
                <a:spcPct val="140000"/>
              </a:lnSpc>
              <a:spcBef>
                <a:spcPts val="0"/>
              </a:spcBef>
              <a:spcAft>
                <a:spcPts val="0"/>
              </a:spcAft>
              <a:buNone/>
            </a:pPr>
            <a:r>
              <a:rPr lang="en" sz="1200">
                <a:solidFill>
                  <a:srgbClr val="414B3B"/>
                </a:solidFill>
              </a:rPr>
              <a:t>Results can directly benefit precision agriculture and policy planning in one of Canada’s most critical farming regions.</a:t>
            </a:r>
            <a:endParaRPr/>
          </a:p>
        </p:txBody>
      </p:sp>
      <p:sp>
        <p:nvSpPr>
          <p:cNvPr id="362" name="Google Shape;362;g34f31e40f85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34e6e46c45b_1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1" indent="-330200" algn="l" rtl="0">
              <a:lnSpc>
                <a:spcPct val="140000"/>
              </a:lnSpc>
              <a:spcBef>
                <a:spcPts val="0"/>
              </a:spcBef>
              <a:spcAft>
                <a:spcPts val="0"/>
              </a:spcAft>
              <a:buClr>
                <a:srgbClr val="414B3B"/>
              </a:buClr>
              <a:buSzPts val="1600"/>
              <a:buChar char="•"/>
            </a:pPr>
            <a:r>
              <a:rPr lang="en" sz="1600">
                <a:solidFill>
                  <a:srgbClr val="414B3B"/>
                </a:solidFill>
              </a:rPr>
              <a:t>Major Agricultural Hub:</a:t>
            </a:r>
            <a:endParaRPr sz="1600">
              <a:solidFill>
                <a:srgbClr val="414B3B"/>
              </a:solidFill>
            </a:endParaRPr>
          </a:p>
          <a:p>
            <a:pPr marL="0" lvl="0" indent="0" algn="l" rtl="0">
              <a:lnSpc>
                <a:spcPct val="140000"/>
              </a:lnSpc>
              <a:spcBef>
                <a:spcPts val="0"/>
              </a:spcBef>
              <a:spcAft>
                <a:spcPts val="0"/>
              </a:spcAft>
              <a:buClr>
                <a:schemeClr val="dk1"/>
              </a:buClr>
              <a:buSzPts val="1100"/>
              <a:buFont typeface="Arial"/>
              <a:buNone/>
            </a:pPr>
            <a:r>
              <a:rPr lang="en" sz="1200">
                <a:solidFill>
                  <a:srgbClr val="414B3B"/>
                </a:solidFill>
              </a:rPr>
              <a:t>Saskatchewan is one of Canada’s largest agricultural provinces, contributing significantly to national and global crop production.</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Crop Diversity:</a:t>
            </a:r>
            <a:endParaRPr sz="1600">
              <a:solidFill>
                <a:srgbClr val="414B3B"/>
              </a:solidFill>
            </a:endParaRPr>
          </a:p>
          <a:p>
            <a:pPr marL="0" lvl="0" indent="0" algn="l" rtl="0">
              <a:lnSpc>
                <a:spcPct val="140000"/>
              </a:lnSpc>
              <a:spcBef>
                <a:spcPts val="0"/>
              </a:spcBef>
              <a:spcAft>
                <a:spcPts val="0"/>
              </a:spcAft>
              <a:buClr>
                <a:schemeClr val="dk1"/>
              </a:buClr>
              <a:buSzPts val="1100"/>
              <a:buFont typeface="Arial"/>
              <a:buNone/>
            </a:pPr>
            <a:r>
              <a:rPr lang="en" sz="1200">
                <a:solidFill>
                  <a:srgbClr val="414B3B"/>
                </a:solidFill>
              </a:rPr>
              <a:t>It produces large quantities of barley, wheat, and rapeseed (canola) — ideal for testing segmentation of multiple crop types.</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Rich Public Datasets:</a:t>
            </a:r>
            <a:endParaRPr sz="1600">
              <a:solidFill>
                <a:srgbClr val="414B3B"/>
              </a:solidFill>
            </a:endParaRPr>
          </a:p>
          <a:p>
            <a:pPr marL="0" lvl="0" indent="0" algn="l" rtl="0">
              <a:lnSpc>
                <a:spcPct val="140000"/>
              </a:lnSpc>
              <a:spcBef>
                <a:spcPts val="0"/>
              </a:spcBef>
              <a:spcAft>
                <a:spcPts val="0"/>
              </a:spcAft>
              <a:buClr>
                <a:schemeClr val="dk1"/>
              </a:buClr>
              <a:buSzPts val="1100"/>
              <a:buFont typeface="Arial"/>
              <a:buNone/>
            </a:pPr>
            <a:r>
              <a:rPr lang="en" sz="1200">
                <a:solidFill>
                  <a:srgbClr val="414B3B"/>
                </a:solidFill>
              </a:rPr>
              <a:t>Government of Canada provides open-access crop type maps and census data, making it ideal for reproducible academic research.</a:t>
            </a:r>
            <a:endParaRPr sz="12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Flat Geography:</a:t>
            </a:r>
            <a:endParaRPr sz="1600">
              <a:solidFill>
                <a:srgbClr val="414B3B"/>
              </a:solidFill>
            </a:endParaRPr>
          </a:p>
          <a:p>
            <a:pPr marL="0" lvl="0" indent="0" algn="l" rtl="0">
              <a:lnSpc>
                <a:spcPct val="140000"/>
              </a:lnSpc>
              <a:spcBef>
                <a:spcPts val="0"/>
              </a:spcBef>
              <a:spcAft>
                <a:spcPts val="0"/>
              </a:spcAft>
              <a:buClr>
                <a:schemeClr val="dk1"/>
              </a:buClr>
              <a:buSzPts val="1100"/>
              <a:buFont typeface="Arial"/>
              <a:buNone/>
            </a:pPr>
            <a:r>
              <a:rPr lang="en" sz="1200">
                <a:solidFill>
                  <a:srgbClr val="414B3B"/>
                </a:solidFill>
              </a:rPr>
              <a:t>Saskatchewan’s relatively uniform terrain reduces topographic distortion in satellite imagery, improving segmentation accuracy.</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Research Relevance:</a:t>
            </a:r>
            <a:endParaRPr sz="1600">
              <a:solidFill>
                <a:srgbClr val="414B3B"/>
              </a:solidFill>
            </a:endParaRPr>
          </a:p>
          <a:p>
            <a:pPr marL="0" lvl="0" indent="0" algn="l" rtl="0">
              <a:lnSpc>
                <a:spcPct val="140000"/>
              </a:lnSpc>
              <a:spcBef>
                <a:spcPts val="0"/>
              </a:spcBef>
              <a:spcAft>
                <a:spcPts val="0"/>
              </a:spcAft>
              <a:buNone/>
            </a:pPr>
            <a:r>
              <a:rPr lang="en" sz="1200">
                <a:solidFill>
                  <a:srgbClr val="414B3B"/>
                </a:solidFill>
              </a:rPr>
              <a:t>Results can directly benefit precision agriculture and policy planning in one of Canada’s most critical farming regions.</a:t>
            </a:r>
            <a:endParaRPr/>
          </a:p>
        </p:txBody>
      </p:sp>
      <p:sp>
        <p:nvSpPr>
          <p:cNvPr id="379" name="Google Shape;379;g34e6e46c45b_1_8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34bd54fb68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6" name="Google Shape;396;g34bd54fb681_0_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34fc3aa7b60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15" name="Google Shape;415;g34fc3aa7b60_0_6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34bd54fb68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9" name="Google Shape;429;g34bd54fb681_0_4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34ea3ca0cb6_3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5" name="Google Shape;445;g34ea3ca0cb6_3_17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34e6e46c45b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0" name="Google Shape;460;g34e6e46c45b_1_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4ea3ca0cb6_2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g34ea3ca0cb6_2_1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34e6e46c45b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6" name="Google Shape;476;g34e6e46c45b_1_3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34e6e46c45b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3" name="Google Shape;493;g34e6e46c45b_1_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34fc3aa7b6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9" name="Google Shape;509;g34fc3aa7b60_0_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34bd54fb681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5" name="Google Shape;525;g34bd54fb681_0_8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34e6e46c45b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3" name="Google Shape;543;g34e6e46c45b_1_10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34f31e40f85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3" name="Google Shape;563;g34f31e40f85_0_2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34ea3ca0cb6_3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6" name="Google Shape;576;g34ea3ca0cb6_3_24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34f31e40f8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5" name="Google Shape;595;g34f31e40f85_0_4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34bd54fb681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15" name="Google Shape;615;g34bd54fb681_0_1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34f31e40f8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36" name="Google Shape;636;g34f31e40f85_0_3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4ea3ca0cb6_2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g34ea3ca0cb6_2_14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34bd54fb681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9" name="Google Shape;649;g34bd54fb681_0_13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34f31e40f85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8" name="Google Shape;668;g34f31e40f85_0_6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34e6e46c45b_1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9" name="Google Shape;689;g34e6e46c45b_1_12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34ea3ca0cb6_3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07" name="Google Shape;707;g34ea3ca0cb6_3_25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34ea3ca0cb6_3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6" name="Google Shape;726;g34ea3ca0cb6_3_27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4ea3ca0cb6_2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40000"/>
              </a:lnSpc>
              <a:spcBef>
                <a:spcPts val="0"/>
              </a:spcBef>
              <a:spcAft>
                <a:spcPts val="0"/>
              </a:spcAft>
              <a:buNone/>
            </a:pPr>
            <a:r>
              <a:rPr lang="en">
                <a:solidFill>
                  <a:schemeClr val="dk1"/>
                </a:solidFill>
              </a:rPr>
              <a:t>Reference updated work that shows how spectral similarity between crop types (e.g., barley and wheat) makes classification hard, especially in multispectral imagery (e.g., Wu et al., 2022).</a:t>
            </a:r>
            <a:endParaRPr>
              <a:solidFill>
                <a:schemeClr val="dk1"/>
              </a:solidFill>
            </a:endParaRPr>
          </a:p>
          <a:p>
            <a:pPr marL="0" lvl="0" indent="0" algn="l" rtl="0">
              <a:lnSpc>
                <a:spcPct val="140000"/>
              </a:lnSpc>
              <a:spcBef>
                <a:spcPts val="0"/>
              </a:spcBef>
              <a:spcAft>
                <a:spcPts val="0"/>
              </a:spcAft>
              <a:buNone/>
            </a:pPr>
            <a:endParaRPr>
              <a:solidFill>
                <a:schemeClr val="dk1"/>
              </a:solidFill>
            </a:endParaRPr>
          </a:p>
          <a:p>
            <a:pPr marL="0" lvl="0" indent="0" algn="l" rtl="0">
              <a:lnSpc>
                <a:spcPct val="140000"/>
              </a:lnSpc>
              <a:spcBef>
                <a:spcPts val="0"/>
              </a:spcBef>
              <a:spcAft>
                <a:spcPts val="0"/>
              </a:spcAft>
              <a:buClr>
                <a:schemeClr val="dk1"/>
              </a:buClr>
              <a:buSzPts val="1100"/>
              <a:buFont typeface="Arial"/>
              <a:buNone/>
            </a:pPr>
            <a:r>
              <a:rPr lang="en">
                <a:solidFill>
                  <a:schemeClr val="dk1"/>
                </a:solidFill>
              </a:rPr>
              <a:t> Emphasize how using all 12–13 spectral bands can add noise and overfit models. Cite works that experimented with dimensionality reduction or band selection (e.g., Li et al., 2021).</a:t>
            </a:r>
            <a:endParaRPr>
              <a:solidFill>
                <a:schemeClr val="dk1"/>
              </a:solidFill>
            </a:endParaRPr>
          </a:p>
        </p:txBody>
      </p:sp>
      <p:sp>
        <p:nvSpPr>
          <p:cNvPr id="191" name="Google Shape;191;g34ea3ca0cb6_2_16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34f6ff6df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dk1"/>
                </a:solidFill>
              </a:rPr>
              <a:t>Many segmentation models rely on all Sentinel-2 bands or default band combinations (e.g., B7, B8, B11, WVP),</a:t>
            </a:r>
            <a:r>
              <a:rPr lang="en">
                <a:solidFill>
                  <a:schemeClr val="dk1"/>
                </a:solidFill>
              </a:rPr>
              <a:t> which are not crop-specific and can introduce spectral redundancy.</a:t>
            </a:r>
            <a:endParaRPr>
              <a:solidFill>
                <a:schemeClr val="dk1"/>
              </a:solidFill>
            </a:endParaRPr>
          </a:p>
          <a:p>
            <a:pPr marL="0" lvl="0" indent="0" algn="l" rtl="0">
              <a:spcBef>
                <a:spcPts val="0"/>
              </a:spcBef>
              <a:spcAft>
                <a:spcPts val="0"/>
              </a:spcAft>
              <a:buNone/>
            </a:pPr>
            <a:r>
              <a:rPr lang="en">
                <a:solidFill>
                  <a:schemeClr val="dk1"/>
                </a:solidFill>
              </a:rPr>
              <a:t>This general approach may reduce the model’s ability to distinguish between similar crop types, such as </a:t>
            </a:r>
            <a:r>
              <a:rPr lang="en" b="1">
                <a:solidFill>
                  <a:schemeClr val="dk1"/>
                </a:solidFill>
              </a:rPr>
              <a:t>barley, spring wheat, and canola</a:t>
            </a:r>
            <a:r>
              <a:rPr lang="en">
                <a:solidFill>
                  <a:schemeClr val="dk1"/>
                </a:solidFill>
              </a:rPr>
              <a:t>, leading to </a:t>
            </a:r>
            <a:r>
              <a:rPr lang="en" b="1">
                <a:solidFill>
                  <a:schemeClr val="dk1"/>
                </a:solidFill>
              </a:rPr>
              <a:t>suboptimal segmentation performance.</a:t>
            </a:r>
            <a:endParaRPr/>
          </a:p>
        </p:txBody>
      </p:sp>
      <p:sp>
        <p:nvSpPr>
          <p:cNvPr id="215" name="Google Shape;215;g34f6ff6dfd8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34e02ba3e38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34e02ba3e38_0_4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34ea3ca0cb6_3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8" name="Google Shape;258;g34ea3ca0cb6_3_15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34e02ba3e38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8" name="Google Shape;278;g34e02ba3e38_0_7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34bd54fb68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4" name="Google Shape;294;g34bd54fb681_0_6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lvl1pPr lvl="0">
              <a:buNone/>
              <a:defRPr sz="1300">
                <a:latin typeface="Anton"/>
                <a:ea typeface="Anton"/>
                <a:cs typeface="Anton"/>
                <a:sym typeface="Anton"/>
              </a:defRPr>
            </a:lvl1pPr>
            <a:lvl2pPr lvl="1">
              <a:buNone/>
              <a:defRPr sz="1300">
                <a:latin typeface="Anton"/>
                <a:ea typeface="Anton"/>
                <a:cs typeface="Anton"/>
                <a:sym typeface="Anton"/>
              </a:defRPr>
            </a:lvl2pPr>
            <a:lvl3pPr lvl="2">
              <a:buNone/>
              <a:defRPr sz="1300">
                <a:latin typeface="Anton"/>
                <a:ea typeface="Anton"/>
                <a:cs typeface="Anton"/>
                <a:sym typeface="Anton"/>
              </a:defRPr>
            </a:lvl3pPr>
            <a:lvl4pPr lvl="3">
              <a:buNone/>
              <a:defRPr sz="1300">
                <a:latin typeface="Anton"/>
                <a:ea typeface="Anton"/>
                <a:cs typeface="Anton"/>
                <a:sym typeface="Anton"/>
              </a:defRPr>
            </a:lvl4pPr>
            <a:lvl5pPr lvl="4">
              <a:buNone/>
              <a:defRPr sz="1300">
                <a:latin typeface="Anton"/>
                <a:ea typeface="Anton"/>
                <a:cs typeface="Anton"/>
                <a:sym typeface="Anton"/>
              </a:defRPr>
            </a:lvl5pPr>
            <a:lvl6pPr lvl="5">
              <a:buNone/>
              <a:defRPr sz="1300">
                <a:latin typeface="Anton"/>
                <a:ea typeface="Anton"/>
                <a:cs typeface="Anton"/>
                <a:sym typeface="Anton"/>
              </a:defRPr>
            </a:lvl6pPr>
            <a:lvl7pPr lvl="6">
              <a:buNone/>
              <a:defRPr sz="1300">
                <a:latin typeface="Anton"/>
                <a:ea typeface="Anton"/>
                <a:cs typeface="Anton"/>
                <a:sym typeface="Anton"/>
              </a:defRPr>
            </a:lvl7pPr>
            <a:lvl8pPr lvl="7">
              <a:buNone/>
              <a:defRPr sz="1300">
                <a:latin typeface="Anton"/>
                <a:ea typeface="Anton"/>
                <a:cs typeface="Anton"/>
                <a:sym typeface="Anton"/>
              </a:defRPr>
            </a:lvl8pPr>
            <a:lvl9pPr lvl="8">
              <a:buNone/>
              <a:defRPr sz="1300">
                <a:latin typeface="Anton"/>
                <a:ea typeface="Anton"/>
                <a:cs typeface="Anton"/>
                <a:sym typeface="Anton"/>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58" name="Google Shape;58;p1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59" name="Google Shape;59;p14"/>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0"/>
        <p:cNvGrpSpPr/>
        <p:nvPr/>
      </p:nvGrpSpPr>
      <p:grpSpPr>
        <a:xfrm>
          <a:off x="0" y="0"/>
          <a:ext cx="0" cy="0"/>
          <a:chOff x="0" y="0"/>
          <a:chExt cx="0" cy="0"/>
        </a:xfrm>
      </p:grpSpPr>
      <p:sp>
        <p:nvSpPr>
          <p:cNvPr id="61" name="Google Shape;61;p15"/>
          <p:cNvSpPr txBox="1">
            <a:spLocks noGrp="1"/>
          </p:cNvSpPr>
          <p:nvPr>
            <p:ph type="ctrTitle"/>
          </p:nvPr>
        </p:nvSpPr>
        <p:spPr>
          <a:xfrm>
            <a:off x="342900" y="1065213"/>
            <a:ext cx="3886200" cy="735013"/>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62" name="Google Shape;62;p15"/>
          <p:cNvSpPr txBox="1">
            <a:spLocks noGrp="1"/>
          </p:cNvSpPr>
          <p:nvPr>
            <p:ph type="subTitle" idx="1"/>
          </p:nvPr>
        </p:nvSpPr>
        <p:spPr>
          <a:xfrm>
            <a:off x="685800" y="1943100"/>
            <a:ext cx="3200400" cy="876300"/>
          </a:xfrm>
          <a:prstGeom prst="rect">
            <a:avLst/>
          </a:prstGeom>
          <a:noFill/>
          <a:ln>
            <a:noFill/>
          </a:ln>
        </p:spPr>
        <p:txBody>
          <a:bodyPr spcFirstLastPara="1" wrap="square" lIns="45725" tIns="22850" rIns="45725" bIns="22850" anchor="t" anchorCtr="0">
            <a:normAutofit/>
          </a:bodyPr>
          <a:lstStyle>
            <a:lvl1pPr lvl="0" algn="ctr">
              <a:spcBef>
                <a:spcPts val="300"/>
              </a:spcBef>
              <a:spcAft>
                <a:spcPts val="0"/>
              </a:spcAft>
              <a:buClr>
                <a:srgbClr val="888888"/>
              </a:buClr>
              <a:buSzPts val="1600"/>
              <a:buNone/>
              <a:defRPr>
                <a:solidFill>
                  <a:srgbClr val="888888"/>
                </a:solidFill>
              </a:defRPr>
            </a:lvl1pPr>
            <a:lvl2pPr lvl="1" algn="ctr">
              <a:spcBef>
                <a:spcPts val="300"/>
              </a:spcBef>
              <a:spcAft>
                <a:spcPts val="0"/>
              </a:spcAft>
              <a:buClr>
                <a:srgbClr val="888888"/>
              </a:buClr>
              <a:buSzPts val="1400"/>
              <a:buNone/>
              <a:defRPr>
                <a:solidFill>
                  <a:srgbClr val="888888"/>
                </a:solidFill>
              </a:defRPr>
            </a:lvl2pPr>
            <a:lvl3pPr lvl="2" algn="ctr">
              <a:spcBef>
                <a:spcPts val="200"/>
              </a:spcBef>
              <a:spcAft>
                <a:spcPts val="0"/>
              </a:spcAft>
              <a:buClr>
                <a:srgbClr val="888888"/>
              </a:buClr>
              <a:buSzPts val="1200"/>
              <a:buNone/>
              <a:defRPr>
                <a:solidFill>
                  <a:srgbClr val="888888"/>
                </a:solidFill>
              </a:defRPr>
            </a:lvl3pPr>
            <a:lvl4pPr lvl="3" algn="ctr">
              <a:spcBef>
                <a:spcPts val="200"/>
              </a:spcBef>
              <a:spcAft>
                <a:spcPts val="0"/>
              </a:spcAft>
              <a:buClr>
                <a:srgbClr val="888888"/>
              </a:buClr>
              <a:buSzPts val="1000"/>
              <a:buNone/>
              <a:defRPr>
                <a:solidFill>
                  <a:srgbClr val="888888"/>
                </a:solidFill>
              </a:defRPr>
            </a:lvl4pPr>
            <a:lvl5pPr lvl="4" algn="ctr">
              <a:spcBef>
                <a:spcPts val="200"/>
              </a:spcBef>
              <a:spcAft>
                <a:spcPts val="0"/>
              </a:spcAft>
              <a:buClr>
                <a:srgbClr val="888888"/>
              </a:buClr>
              <a:buSzPts val="1000"/>
              <a:buNone/>
              <a:defRPr>
                <a:solidFill>
                  <a:srgbClr val="888888"/>
                </a:solidFill>
              </a:defRPr>
            </a:lvl5pPr>
            <a:lvl6pPr lvl="5" algn="ctr">
              <a:spcBef>
                <a:spcPts val="200"/>
              </a:spcBef>
              <a:spcAft>
                <a:spcPts val="0"/>
              </a:spcAft>
              <a:buClr>
                <a:srgbClr val="888888"/>
              </a:buClr>
              <a:buSzPts val="1000"/>
              <a:buNone/>
              <a:defRPr>
                <a:solidFill>
                  <a:srgbClr val="888888"/>
                </a:solidFill>
              </a:defRPr>
            </a:lvl6pPr>
            <a:lvl7pPr lvl="6" algn="ctr">
              <a:spcBef>
                <a:spcPts val="200"/>
              </a:spcBef>
              <a:spcAft>
                <a:spcPts val="0"/>
              </a:spcAft>
              <a:buClr>
                <a:srgbClr val="888888"/>
              </a:buClr>
              <a:buSzPts val="1000"/>
              <a:buNone/>
              <a:defRPr>
                <a:solidFill>
                  <a:srgbClr val="888888"/>
                </a:solidFill>
              </a:defRPr>
            </a:lvl7pPr>
            <a:lvl8pPr lvl="7" algn="ctr">
              <a:spcBef>
                <a:spcPts val="200"/>
              </a:spcBef>
              <a:spcAft>
                <a:spcPts val="0"/>
              </a:spcAft>
              <a:buClr>
                <a:srgbClr val="888888"/>
              </a:buClr>
              <a:buSzPts val="1000"/>
              <a:buNone/>
              <a:defRPr>
                <a:solidFill>
                  <a:srgbClr val="888888"/>
                </a:solidFill>
              </a:defRPr>
            </a:lvl8pPr>
            <a:lvl9pPr lvl="8" algn="ctr">
              <a:spcBef>
                <a:spcPts val="200"/>
              </a:spcBef>
              <a:spcAft>
                <a:spcPts val="0"/>
              </a:spcAft>
              <a:buClr>
                <a:srgbClr val="888888"/>
              </a:buClr>
              <a:buSzPts val="1000"/>
              <a:buNone/>
              <a:defRPr>
                <a:solidFill>
                  <a:srgbClr val="888888"/>
                </a:solidFill>
              </a:defRPr>
            </a:lvl9pPr>
          </a:lstStyle>
          <a:p>
            <a:endParaRPr/>
          </a:p>
        </p:txBody>
      </p:sp>
      <p:sp>
        <p:nvSpPr>
          <p:cNvPr id="63" name="Google Shape;63;p15"/>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64" name="Google Shape;64;p15"/>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65" name="Google Shape;65;p15"/>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68" name="Google Shape;68;p16"/>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69" name="Google Shape;69;p16"/>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0" name="Google Shape;70;p16"/>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1" name="Google Shape;71;p16"/>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361156" y="2203450"/>
            <a:ext cx="3886200" cy="681038"/>
          </a:xfrm>
          <a:prstGeom prst="rect">
            <a:avLst/>
          </a:prstGeom>
          <a:noFill/>
          <a:ln>
            <a:noFill/>
          </a:ln>
        </p:spPr>
        <p:txBody>
          <a:bodyPr spcFirstLastPara="1" wrap="square" lIns="45725" tIns="22850" rIns="45725" bIns="22850" anchor="t" anchorCtr="0">
            <a:normAutofit/>
          </a:bodyPr>
          <a:lstStyle>
            <a:lvl1pPr lvl="0" algn="l">
              <a:spcBef>
                <a:spcPts val="0"/>
              </a:spcBef>
              <a:spcAft>
                <a:spcPts val="0"/>
              </a:spcAft>
              <a:buClr>
                <a:schemeClr val="dk1"/>
              </a:buClr>
              <a:buSzPts val="2000"/>
              <a:buFont typeface="Calibri"/>
              <a:buNone/>
              <a:defRPr sz="2000" b="1" cap="none"/>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74" name="Google Shape;74;p17"/>
          <p:cNvSpPr txBox="1">
            <a:spLocks noGrp="1"/>
          </p:cNvSpPr>
          <p:nvPr>
            <p:ph type="body" idx="1"/>
          </p:nvPr>
        </p:nvSpPr>
        <p:spPr>
          <a:xfrm>
            <a:off x="361156" y="1453357"/>
            <a:ext cx="3886200" cy="750094"/>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rgbClr val="888888"/>
              </a:buClr>
              <a:buSzPts val="1000"/>
              <a:buNone/>
              <a:defRPr sz="1000">
                <a:solidFill>
                  <a:srgbClr val="888888"/>
                </a:solidFill>
              </a:defRPr>
            </a:lvl1pPr>
            <a:lvl2pPr marL="914400" lvl="1" indent="-228600" algn="l">
              <a:spcBef>
                <a:spcPts val="200"/>
              </a:spcBef>
              <a:spcAft>
                <a:spcPts val="0"/>
              </a:spcAft>
              <a:buClr>
                <a:srgbClr val="888888"/>
              </a:buClr>
              <a:buSzPts val="900"/>
              <a:buNone/>
              <a:defRPr sz="900">
                <a:solidFill>
                  <a:srgbClr val="888888"/>
                </a:solidFill>
              </a:defRPr>
            </a:lvl2pPr>
            <a:lvl3pPr marL="1371600" lvl="2" indent="-228600" algn="l">
              <a:spcBef>
                <a:spcPts val="200"/>
              </a:spcBef>
              <a:spcAft>
                <a:spcPts val="0"/>
              </a:spcAft>
              <a:buClr>
                <a:srgbClr val="888888"/>
              </a:buClr>
              <a:buSzPts val="800"/>
              <a:buNone/>
              <a:defRPr sz="800">
                <a:solidFill>
                  <a:srgbClr val="888888"/>
                </a:solidFill>
              </a:defRPr>
            </a:lvl3pPr>
            <a:lvl4pPr marL="1828800" lvl="3" indent="-228600" algn="l">
              <a:spcBef>
                <a:spcPts val="100"/>
              </a:spcBef>
              <a:spcAft>
                <a:spcPts val="0"/>
              </a:spcAft>
              <a:buClr>
                <a:srgbClr val="888888"/>
              </a:buClr>
              <a:buSzPts val="700"/>
              <a:buNone/>
              <a:defRPr sz="700">
                <a:solidFill>
                  <a:srgbClr val="888888"/>
                </a:solidFill>
              </a:defRPr>
            </a:lvl4pPr>
            <a:lvl5pPr marL="2286000" lvl="4" indent="-228600" algn="l">
              <a:spcBef>
                <a:spcPts val="100"/>
              </a:spcBef>
              <a:spcAft>
                <a:spcPts val="0"/>
              </a:spcAft>
              <a:buClr>
                <a:srgbClr val="888888"/>
              </a:buClr>
              <a:buSzPts val="700"/>
              <a:buNone/>
              <a:defRPr sz="700">
                <a:solidFill>
                  <a:srgbClr val="888888"/>
                </a:solidFill>
              </a:defRPr>
            </a:lvl5pPr>
            <a:lvl6pPr marL="2743200" lvl="5" indent="-228600" algn="l">
              <a:spcBef>
                <a:spcPts val="100"/>
              </a:spcBef>
              <a:spcAft>
                <a:spcPts val="0"/>
              </a:spcAft>
              <a:buClr>
                <a:srgbClr val="888888"/>
              </a:buClr>
              <a:buSzPts val="700"/>
              <a:buNone/>
              <a:defRPr sz="700">
                <a:solidFill>
                  <a:srgbClr val="888888"/>
                </a:solidFill>
              </a:defRPr>
            </a:lvl6pPr>
            <a:lvl7pPr marL="3200400" lvl="6" indent="-228600" algn="l">
              <a:spcBef>
                <a:spcPts val="100"/>
              </a:spcBef>
              <a:spcAft>
                <a:spcPts val="0"/>
              </a:spcAft>
              <a:buClr>
                <a:srgbClr val="888888"/>
              </a:buClr>
              <a:buSzPts val="700"/>
              <a:buNone/>
              <a:defRPr sz="700">
                <a:solidFill>
                  <a:srgbClr val="888888"/>
                </a:solidFill>
              </a:defRPr>
            </a:lvl7pPr>
            <a:lvl8pPr marL="3657600" lvl="7" indent="-228600" algn="l">
              <a:spcBef>
                <a:spcPts val="100"/>
              </a:spcBef>
              <a:spcAft>
                <a:spcPts val="0"/>
              </a:spcAft>
              <a:buClr>
                <a:srgbClr val="888888"/>
              </a:buClr>
              <a:buSzPts val="700"/>
              <a:buNone/>
              <a:defRPr sz="700">
                <a:solidFill>
                  <a:srgbClr val="888888"/>
                </a:solidFill>
              </a:defRPr>
            </a:lvl8pPr>
            <a:lvl9pPr marL="4114800" lvl="8" indent="-228600" algn="l">
              <a:spcBef>
                <a:spcPts val="100"/>
              </a:spcBef>
              <a:spcAft>
                <a:spcPts val="0"/>
              </a:spcAft>
              <a:buClr>
                <a:srgbClr val="888888"/>
              </a:buClr>
              <a:buSzPts val="700"/>
              <a:buNone/>
              <a:defRPr sz="700">
                <a:solidFill>
                  <a:srgbClr val="888888"/>
                </a:solidFill>
              </a:defRPr>
            </a:lvl9pPr>
          </a:lstStyle>
          <a:p>
            <a:endParaRPr/>
          </a:p>
        </p:txBody>
      </p:sp>
      <p:sp>
        <p:nvSpPr>
          <p:cNvPr id="75" name="Google Shape;75;p17"/>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6" name="Google Shape;76;p17"/>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77" name="Google Shape;77;p17"/>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0" name="Google Shape;80;p18"/>
          <p:cNvSpPr txBox="1">
            <a:spLocks noGrp="1"/>
          </p:cNvSpPr>
          <p:nvPr>
            <p:ph type="body" idx="1"/>
          </p:nvPr>
        </p:nvSpPr>
        <p:spPr>
          <a:xfrm>
            <a:off x="2286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1" name="Google Shape;81;p18"/>
          <p:cNvSpPr txBox="1">
            <a:spLocks noGrp="1"/>
          </p:cNvSpPr>
          <p:nvPr>
            <p:ph type="body" idx="2"/>
          </p:nvPr>
        </p:nvSpPr>
        <p:spPr>
          <a:xfrm>
            <a:off x="2324100" y="800100"/>
            <a:ext cx="2019300" cy="2262982"/>
          </a:xfrm>
          <a:prstGeom prst="rect">
            <a:avLst/>
          </a:prstGeom>
          <a:noFill/>
          <a:ln>
            <a:noFill/>
          </a:ln>
        </p:spPr>
        <p:txBody>
          <a:bodyPr spcFirstLastPara="1" wrap="square" lIns="45725" tIns="22850" rIns="45725" bIns="22850" anchor="t" anchorCtr="0">
            <a:normAutofit/>
          </a:bodyPr>
          <a:lstStyle>
            <a:lvl1pPr marL="457200" lvl="0" indent="-317500" algn="l">
              <a:spcBef>
                <a:spcPts val="300"/>
              </a:spcBef>
              <a:spcAft>
                <a:spcPts val="0"/>
              </a:spcAft>
              <a:buClr>
                <a:schemeClr val="dk1"/>
              </a:buClr>
              <a:buSzPts val="1400"/>
              <a:buChar char="•"/>
              <a:defRPr sz="1400"/>
            </a:lvl1pPr>
            <a:lvl2pPr marL="914400" lvl="1" indent="-304800" algn="l">
              <a:spcBef>
                <a:spcPts val="200"/>
              </a:spcBef>
              <a:spcAft>
                <a:spcPts val="0"/>
              </a:spcAft>
              <a:buClr>
                <a:schemeClr val="dk1"/>
              </a:buClr>
              <a:buSzPts val="1200"/>
              <a:buChar char="–"/>
              <a:defRPr sz="1200"/>
            </a:lvl2pPr>
            <a:lvl3pPr marL="1371600" lvl="2" indent="-292100" algn="l">
              <a:spcBef>
                <a:spcPts val="200"/>
              </a:spcBef>
              <a:spcAft>
                <a:spcPts val="0"/>
              </a:spcAft>
              <a:buClr>
                <a:schemeClr val="dk1"/>
              </a:buClr>
              <a:buSzPts val="1000"/>
              <a:buChar char="•"/>
              <a:defRPr sz="1000"/>
            </a:lvl3pPr>
            <a:lvl4pPr marL="1828800" lvl="3" indent="-285750" algn="l">
              <a:spcBef>
                <a:spcPts val="200"/>
              </a:spcBef>
              <a:spcAft>
                <a:spcPts val="0"/>
              </a:spcAft>
              <a:buClr>
                <a:schemeClr val="dk1"/>
              </a:buClr>
              <a:buSzPts val="900"/>
              <a:buChar char="–"/>
              <a:defRPr sz="900"/>
            </a:lvl4pPr>
            <a:lvl5pPr marL="2286000" lvl="4" indent="-285750" algn="l">
              <a:spcBef>
                <a:spcPts val="200"/>
              </a:spcBef>
              <a:spcAft>
                <a:spcPts val="0"/>
              </a:spcAft>
              <a:buClr>
                <a:schemeClr val="dk1"/>
              </a:buClr>
              <a:buSzPts val="900"/>
              <a:buChar char="»"/>
              <a:defRPr sz="900"/>
            </a:lvl5pPr>
            <a:lvl6pPr marL="2743200" lvl="5" indent="-285750" algn="l">
              <a:spcBef>
                <a:spcPts val="200"/>
              </a:spcBef>
              <a:spcAft>
                <a:spcPts val="0"/>
              </a:spcAft>
              <a:buClr>
                <a:schemeClr val="dk1"/>
              </a:buClr>
              <a:buSzPts val="900"/>
              <a:buChar char="•"/>
              <a:defRPr sz="900"/>
            </a:lvl6pPr>
            <a:lvl7pPr marL="3200400" lvl="6" indent="-285750" algn="l">
              <a:spcBef>
                <a:spcPts val="200"/>
              </a:spcBef>
              <a:spcAft>
                <a:spcPts val="0"/>
              </a:spcAft>
              <a:buClr>
                <a:schemeClr val="dk1"/>
              </a:buClr>
              <a:buSzPts val="900"/>
              <a:buChar char="•"/>
              <a:defRPr sz="900"/>
            </a:lvl7pPr>
            <a:lvl8pPr marL="3657600" lvl="7" indent="-285750" algn="l">
              <a:spcBef>
                <a:spcPts val="200"/>
              </a:spcBef>
              <a:spcAft>
                <a:spcPts val="0"/>
              </a:spcAft>
              <a:buClr>
                <a:schemeClr val="dk1"/>
              </a:buClr>
              <a:buSzPts val="900"/>
              <a:buChar char="•"/>
              <a:defRPr sz="900"/>
            </a:lvl8pPr>
            <a:lvl9pPr marL="4114800" lvl="8" indent="-285750" algn="l">
              <a:spcBef>
                <a:spcPts val="200"/>
              </a:spcBef>
              <a:spcAft>
                <a:spcPts val="0"/>
              </a:spcAft>
              <a:buClr>
                <a:schemeClr val="dk1"/>
              </a:buClr>
              <a:buSzPts val="900"/>
              <a:buChar char="•"/>
              <a:defRPr sz="900"/>
            </a:lvl9pPr>
          </a:lstStyle>
          <a:p>
            <a:endParaRPr/>
          </a:p>
        </p:txBody>
      </p:sp>
      <p:sp>
        <p:nvSpPr>
          <p:cNvPr id="82" name="Google Shape;82;p18"/>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3" name="Google Shape;83;p18"/>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84" name="Google Shape;84;p18"/>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5"/>
        <p:cNvGrpSpPr/>
        <p:nvPr/>
      </p:nvGrpSpPr>
      <p:grpSpPr>
        <a:xfrm>
          <a:off x="0" y="0"/>
          <a:ext cx="0" cy="0"/>
          <a:chOff x="0" y="0"/>
          <a:chExt cx="0" cy="0"/>
        </a:xfrm>
      </p:grpSpPr>
      <p:sp>
        <p:nvSpPr>
          <p:cNvPr id="86" name="Google Shape;86;p19"/>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2200"/>
              <a:buFont typeface="Calibri"/>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87" name="Google Shape;87;p19"/>
          <p:cNvSpPr txBox="1">
            <a:spLocks noGrp="1"/>
          </p:cNvSpPr>
          <p:nvPr>
            <p:ph type="body" idx="1"/>
          </p:nvPr>
        </p:nvSpPr>
        <p:spPr>
          <a:xfrm>
            <a:off x="228600" y="767556"/>
            <a:ext cx="2020094"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88" name="Google Shape;88;p19"/>
          <p:cNvSpPr txBox="1">
            <a:spLocks noGrp="1"/>
          </p:cNvSpPr>
          <p:nvPr>
            <p:ph type="body" idx="2"/>
          </p:nvPr>
        </p:nvSpPr>
        <p:spPr>
          <a:xfrm>
            <a:off x="228600" y="1087438"/>
            <a:ext cx="2020094"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89" name="Google Shape;89;p19"/>
          <p:cNvSpPr txBox="1">
            <a:spLocks noGrp="1"/>
          </p:cNvSpPr>
          <p:nvPr>
            <p:ph type="body" idx="3"/>
          </p:nvPr>
        </p:nvSpPr>
        <p:spPr>
          <a:xfrm>
            <a:off x="2322513" y="767556"/>
            <a:ext cx="2020888" cy="319881"/>
          </a:xfrm>
          <a:prstGeom prst="rect">
            <a:avLst/>
          </a:prstGeom>
          <a:noFill/>
          <a:ln>
            <a:noFill/>
          </a:ln>
        </p:spPr>
        <p:txBody>
          <a:bodyPr spcFirstLastPara="1" wrap="square" lIns="45725" tIns="22850" rIns="45725" bIns="22850" anchor="b" anchorCtr="0">
            <a:normAutofit/>
          </a:bodyPr>
          <a:lstStyle>
            <a:lvl1pPr marL="457200" lvl="0" indent="-228600" algn="l">
              <a:spcBef>
                <a:spcPts val="200"/>
              </a:spcBef>
              <a:spcAft>
                <a:spcPts val="0"/>
              </a:spcAft>
              <a:buClr>
                <a:schemeClr val="dk1"/>
              </a:buClr>
              <a:buSzPts val="1200"/>
              <a:buNone/>
              <a:defRPr sz="1200" b="1"/>
            </a:lvl1pPr>
            <a:lvl2pPr marL="914400" lvl="1" indent="-228600" algn="l">
              <a:spcBef>
                <a:spcPts val="200"/>
              </a:spcBef>
              <a:spcAft>
                <a:spcPts val="0"/>
              </a:spcAft>
              <a:buClr>
                <a:schemeClr val="dk1"/>
              </a:buClr>
              <a:buSzPts val="1000"/>
              <a:buNone/>
              <a:defRPr sz="1000" b="1"/>
            </a:lvl2pPr>
            <a:lvl3pPr marL="1371600" lvl="2" indent="-228600" algn="l">
              <a:spcBef>
                <a:spcPts val="200"/>
              </a:spcBef>
              <a:spcAft>
                <a:spcPts val="0"/>
              </a:spcAft>
              <a:buClr>
                <a:schemeClr val="dk1"/>
              </a:buClr>
              <a:buSzPts val="900"/>
              <a:buNone/>
              <a:defRPr sz="900" b="1"/>
            </a:lvl3pPr>
            <a:lvl4pPr marL="1828800" lvl="3" indent="-228600" algn="l">
              <a:spcBef>
                <a:spcPts val="200"/>
              </a:spcBef>
              <a:spcAft>
                <a:spcPts val="0"/>
              </a:spcAft>
              <a:buClr>
                <a:schemeClr val="dk1"/>
              </a:buClr>
              <a:buSzPts val="800"/>
              <a:buNone/>
              <a:defRPr sz="800" b="1"/>
            </a:lvl4pPr>
            <a:lvl5pPr marL="2286000" lvl="4" indent="-228600" algn="l">
              <a:spcBef>
                <a:spcPts val="200"/>
              </a:spcBef>
              <a:spcAft>
                <a:spcPts val="0"/>
              </a:spcAft>
              <a:buClr>
                <a:schemeClr val="dk1"/>
              </a:buClr>
              <a:buSzPts val="800"/>
              <a:buNone/>
              <a:defRPr sz="800" b="1"/>
            </a:lvl5pPr>
            <a:lvl6pPr marL="2743200" lvl="5" indent="-228600" algn="l">
              <a:spcBef>
                <a:spcPts val="200"/>
              </a:spcBef>
              <a:spcAft>
                <a:spcPts val="0"/>
              </a:spcAft>
              <a:buClr>
                <a:schemeClr val="dk1"/>
              </a:buClr>
              <a:buSzPts val="800"/>
              <a:buNone/>
              <a:defRPr sz="800" b="1"/>
            </a:lvl6pPr>
            <a:lvl7pPr marL="3200400" lvl="6" indent="-228600" algn="l">
              <a:spcBef>
                <a:spcPts val="200"/>
              </a:spcBef>
              <a:spcAft>
                <a:spcPts val="0"/>
              </a:spcAft>
              <a:buClr>
                <a:schemeClr val="dk1"/>
              </a:buClr>
              <a:buSzPts val="800"/>
              <a:buNone/>
              <a:defRPr sz="800" b="1"/>
            </a:lvl7pPr>
            <a:lvl8pPr marL="3657600" lvl="7" indent="-228600" algn="l">
              <a:spcBef>
                <a:spcPts val="200"/>
              </a:spcBef>
              <a:spcAft>
                <a:spcPts val="0"/>
              </a:spcAft>
              <a:buClr>
                <a:schemeClr val="dk1"/>
              </a:buClr>
              <a:buSzPts val="800"/>
              <a:buNone/>
              <a:defRPr sz="800" b="1"/>
            </a:lvl8pPr>
            <a:lvl9pPr marL="4114800" lvl="8" indent="-228600" algn="l">
              <a:spcBef>
                <a:spcPts val="200"/>
              </a:spcBef>
              <a:spcAft>
                <a:spcPts val="0"/>
              </a:spcAft>
              <a:buClr>
                <a:schemeClr val="dk1"/>
              </a:buClr>
              <a:buSzPts val="800"/>
              <a:buNone/>
              <a:defRPr sz="800" b="1"/>
            </a:lvl9pPr>
          </a:lstStyle>
          <a:p>
            <a:endParaRPr/>
          </a:p>
        </p:txBody>
      </p:sp>
      <p:sp>
        <p:nvSpPr>
          <p:cNvPr id="90" name="Google Shape;90;p19"/>
          <p:cNvSpPr txBox="1">
            <a:spLocks noGrp="1"/>
          </p:cNvSpPr>
          <p:nvPr>
            <p:ph type="body" idx="4"/>
          </p:nvPr>
        </p:nvSpPr>
        <p:spPr>
          <a:xfrm>
            <a:off x="2322513" y="1087438"/>
            <a:ext cx="2020888" cy="1975644"/>
          </a:xfrm>
          <a:prstGeom prst="rect">
            <a:avLst/>
          </a:prstGeom>
          <a:noFill/>
          <a:ln>
            <a:noFill/>
          </a:ln>
        </p:spPr>
        <p:txBody>
          <a:bodyPr spcFirstLastPara="1" wrap="square" lIns="45725" tIns="22850" rIns="45725" bIns="22850" anchor="t" anchorCtr="0">
            <a:normAutofit/>
          </a:bodyPr>
          <a:lstStyle>
            <a:lvl1pPr marL="457200" lvl="0" indent="-304800" algn="l">
              <a:spcBef>
                <a:spcPts val="200"/>
              </a:spcBef>
              <a:spcAft>
                <a:spcPts val="0"/>
              </a:spcAft>
              <a:buClr>
                <a:schemeClr val="dk1"/>
              </a:buClr>
              <a:buSzPts val="1200"/>
              <a:buChar char="•"/>
              <a:defRPr sz="1200"/>
            </a:lvl1pPr>
            <a:lvl2pPr marL="914400" lvl="1" indent="-292100" algn="l">
              <a:spcBef>
                <a:spcPts val="200"/>
              </a:spcBef>
              <a:spcAft>
                <a:spcPts val="0"/>
              </a:spcAft>
              <a:buClr>
                <a:schemeClr val="dk1"/>
              </a:buClr>
              <a:buSzPts val="1000"/>
              <a:buChar char="–"/>
              <a:defRPr sz="1000"/>
            </a:lvl2pPr>
            <a:lvl3pPr marL="1371600" lvl="2" indent="-285750" algn="l">
              <a:spcBef>
                <a:spcPts val="200"/>
              </a:spcBef>
              <a:spcAft>
                <a:spcPts val="0"/>
              </a:spcAft>
              <a:buClr>
                <a:schemeClr val="dk1"/>
              </a:buClr>
              <a:buSzPts val="900"/>
              <a:buChar char="•"/>
              <a:defRPr sz="900"/>
            </a:lvl3pPr>
            <a:lvl4pPr marL="1828800" lvl="3" indent="-279400" algn="l">
              <a:spcBef>
                <a:spcPts val="200"/>
              </a:spcBef>
              <a:spcAft>
                <a:spcPts val="0"/>
              </a:spcAft>
              <a:buClr>
                <a:schemeClr val="dk1"/>
              </a:buClr>
              <a:buSzPts val="800"/>
              <a:buChar char="–"/>
              <a:defRPr sz="800"/>
            </a:lvl4pPr>
            <a:lvl5pPr marL="2286000" lvl="4" indent="-279400" algn="l">
              <a:spcBef>
                <a:spcPts val="200"/>
              </a:spcBef>
              <a:spcAft>
                <a:spcPts val="0"/>
              </a:spcAft>
              <a:buClr>
                <a:schemeClr val="dk1"/>
              </a:buClr>
              <a:buSzPts val="800"/>
              <a:buChar char="»"/>
              <a:defRPr sz="800"/>
            </a:lvl5pPr>
            <a:lvl6pPr marL="2743200" lvl="5" indent="-279400" algn="l">
              <a:spcBef>
                <a:spcPts val="200"/>
              </a:spcBef>
              <a:spcAft>
                <a:spcPts val="0"/>
              </a:spcAft>
              <a:buClr>
                <a:schemeClr val="dk1"/>
              </a:buClr>
              <a:buSzPts val="800"/>
              <a:buChar char="•"/>
              <a:defRPr sz="800"/>
            </a:lvl6pPr>
            <a:lvl7pPr marL="3200400" lvl="6" indent="-279400" algn="l">
              <a:spcBef>
                <a:spcPts val="200"/>
              </a:spcBef>
              <a:spcAft>
                <a:spcPts val="0"/>
              </a:spcAft>
              <a:buClr>
                <a:schemeClr val="dk1"/>
              </a:buClr>
              <a:buSzPts val="800"/>
              <a:buChar char="•"/>
              <a:defRPr sz="800"/>
            </a:lvl7pPr>
            <a:lvl8pPr marL="3657600" lvl="7" indent="-279400" algn="l">
              <a:spcBef>
                <a:spcPts val="200"/>
              </a:spcBef>
              <a:spcAft>
                <a:spcPts val="0"/>
              </a:spcAft>
              <a:buClr>
                <a:schemeClr val="dk1"/>
              </a:buClr>
              <a:buSzPts val="800"/>
              <a:buChar char="•"/>
              <a:defRPr sz="800"/>
            </a:lvl8pPr>
            <a:lvl9pPr marL="4114800" lvl="8" indent="-279400" algn="l">
              <a:spcBef>
                <a:spcPts val="200"/>
              </a:spcBef>
              <a:spcAft>
                <a:spcPts val="0"/>
              </a:spcAft>
              <a:buClr>
                <a:schemeClr val="dk1"/>
              </a:buClr>
              <a:buSzPts val="800"/>
              <a:buChar char="•"/>
              <a:defRPr sz="800"/>
            </a:lvl9pPr>
          </a:lstStyle>
          <a:p>
            <a:endParaRPr/>
          </a:p>
        </p:txBody>
      </p:sp>
      <p:sp>
        <p:nvSpPr>
          <p:cNvPr id="91" name="Google Shape;91;p19"/>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2" name="Google Shape;92;p19"/>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3" name="Google Shape;93;p19"/>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96" name="Google Shape;96;p20"/>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7" name="Google Shape;97;p20"/>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98" name="Google Shape;98;p20"/>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9"/>
        <p:cNvGrpSpPr/>
        <p:nvPr/>
      </p:nvGrpSpPr>
      <p:grpSpPr>
        <a:xfrm>
          <a:off x="0" y="0"/>
          <a:ext cx="0" cy="0"/>
          <a:chOff x="0" y="0"/>
          <a:chExt cx="0" cy="0"/>
        </a:xfrm>
      </p:grpSpPr>
      <p:sp>
        <p:nvSpPr>
          <p:cNvPr id="100" name="Google Shape;100;p21"/>
          <p:cNvSpPr txBox="1">
            <a:spLocks noGrp="1"/>
          </p:cNvSpPr>
          <p:nvPr>
            <p:ph type="title"/>
          </p:nvPr>
        </p:nvSpPr>
        <p:spPr>
          <a:xfrm>
            <a:off x="228600" y="136525"/>
            <a:ext cx="1504157" cy="581025"/>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1" name="Google Shape;101;p21"/>
          <p:cNvSpPr txBox="1">
            <a:spLocks noGrp="1"/>
          </p:cNvSpPr>
          <p:nvPr>
            <p:ph type="body" idx="1"/>
          </p:nvPr>
        </p:nvSpPr>
        <p:spPr>
          <a:xfrm>
            <a:off x="1787525" y="136525"/>
            <a:ext cx="2555875" cy="2926557"/>
          </a:xfrm>
          <a:prstGeom prst="rect">
            <a:avLst/>
          </a:prstGeom>
          <a:noFill/>
          <a:ln>
            <a:noFill/>
          </a:ln>
        </p:spPr>
        <p:txBody>
          <a:bodyPr spcFirstLastPara="1" wrap="square" lIns="45725" tIns="22850" rIns="45725" bIns="22850" anchor="t" anchorCtr="0">
            <a:normAutofit/>
          </a:bodyPr>
          <a:lstStyle>
            <a:lvl1pPr marL="457200" lvl="0" indent="-330200" algn="l">
              <a:spcBef>
                <a:spcPts val="300"/>
              </a:spcBef>
              <a:spcAft>
                <a:spcPts val="0"/>
              </a:spcAft>
              <a:buClr>
                <a:schemeClr val="dk1"/>
              </a:buClr>
              <a:buSzPts val="1600"/>
              <a:buChar char="•"/>
              <a:defRPr sz="1600"/>
            </a:lvl1pPr>
            <a:lvl2pPr marL="914400" lvl="1" indent="-317500" algn="l">
              <a:spcBef>
                <a:spcPts val="300"/>
              </a:spcBef>
              <a:spcAft>
                <a:spcPts val="0"/>
              </a:spcAft>
              <a:buClr>
                <a:schemeClr val="dk1"/>
              </a:buClr>
              <a:buSzPts val="1400"/>
              <a:buChar char="–"/>
              <a:defRPr sz="1400"/>
            </a:lvl2pPr>
            <a:lvl3pPr marL="1371600" lvl="2" indent="-304800" algn="l">
              <a:spcBef>
                <a:spcPts val="200"/>
              </a:spcBef>
              <a:spcAft>
                <a:spcPts val="0"/>
              </a:spcAft>
              <a:buClr>
                <a:schemeClr val="dk1"/>
              </a:buClr>
              <a:buSzPts val="1200"/>
              <a:buChar char="•"/>
              <a:defRPr sz="1200"/>
            </a:lvl3pPr>
            <a:lvl4pPr marL="1828800" lvl="3" indent="-292100" algn="l">
              <a:spcBef>
                <a:spcPts val="200"/>
              </a:spcBef>
              <a:spcAft>
                <a:spcPts val="0"/>
              </a:spcAft>
              <a:buClr>
                <a:schemeClr val="dk1"/>
              </a:buClr>
              <a:buSzPts val="1000"/>
              <a:buChar char="–"/>
              <a:defRPr sz="1000"/>
            </a:lvl4pPr>
            <a:lvl5pPr marL="2286000" lvl="4" indent="-292100" algn="l">
              <a:spcBef>
                <a:spcPts val="200"/>
              </a:spcBef>
              <a:spcAft>
                <a:spcPts val="0"/>
              </a:spcAft>
              <a:buClr>
                <a:schemeClr val="dk1"/>
              </a:buClr>
              <a:buSzPts val="1000"/>
              <a:buChar char="»"/>
              <a:defRPr sz="1000"/>
            </a:lvl5pPr>
            <a:lvl6pPr marL="2743200" lvl="5" indent="-292100" algn="l">
              <a:spcBef>
                <a:spcPts val="200"/>
              </a:spcBef>
              <a:spcAft>
                <a:spcPts val="0"/>
              </a:spcAft>
              <a:buClr>
                <a:schemeClr val="dk1"/>
              </a:buClr>
              <a:buSzPts val="1000"/>
              <a:buChar char="•"/>
              <a:defRPr sz="1000"/>
            </a:lvl6pPr>
            <a:lvl7pPr marL="3200400" lvl="6" indent="-292100" algn="l">
              <a:spcBef>
                <a:spcPts val="200"/>
              </a:spcBef>
              <a:spcAft>
                <a:spcPts val="0"/>
              </a:spcAft>
              <a:buClr>
                <a:schemeClr val="dk1"/>
              </a:buClr>
              <a:buSzPts val="1000"/>
              <a:buChar char="•"/>
              <a:defRPr sz="1000"/>
            </a:lvl7pPr>
            <a:lvl8pPr marL="3657600" lvl="7" indent="-292100" algn="l">
              <a:spcBef>
                <a:spcPts val="200"/>
              </a:spcBef>
              <a:spcAft>
                <a:spcPts val="0"/>
              </a:spcAft>
              <a:buClr>
                <a:schemeClr val="dk1"/>
              </a:buClr>
              <a:buSzPts val="1000"/>
              <a:buChar char="•"/>
              <a:defRPr sz="1000"/>
            </a:lvl8pPr>
            <a:lvl9pPr marL="4114800" lvl="8" indent="-292100" algn="l">
              <a:spcBef>
                <a:spcPts val="200"/>
              </a:spcBef>
              <a:spcAft>
                <a:spcPts val="0"/>
              </a:spcAft>
              <a:buClr>
                <a:schemeClr val="dk1"/>
              </a:buClr>
              <a:buSzPts val="1000"/>
              <a:buChar char="•"/>
              <a:defRPr sz="1000"/>
            </a:lvl9pPr>
          </a:lstStyle>
          <a:p>
            <a:endParaRPr/>
          </a:p>
        </p:txBody>
      </p:sp>
      <p:sp>
        <p:nvSpPr>
          <p:cNvPr id="102" name="Google Shape;102;p21"/>
          <p:cNvSpPr txBox="1">
            <a:spLocks noGrp="1"/>
          </p:cNvSpPr>
          <p:nvPr>
            <p:ph type="body" idx="2"/>
          </p:nvPr>
        </p:nvSpPr>
        <p:spPr>
          <a:xfrm>
            <a:off x="228600" y="717550"/>
            <a:ext cx="1504157" cy="2345532"/>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03" name="Google Shape;103;p21"/>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4" name="Google Shape;104;p21"/>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05" name="Google Shape;105;p21"/>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6"/>
        <p:cNvGrpSpPr/>
        <p:nvPr/>
      </p:nvGrpSpPr>
      <p:grpSpPr>
        <a:xfrm>
          <a:off x="0" y="0"/>
          <a:ext cx="0" cy="0"/>
          <a:chOff x="0" y="0"/>
          <a:chExt cx="0" cy="0"/>
        </a:xfrm>
      </p:grpSpPr>
      <p:sp>
        <p:nvSpPr>
          <p:cNvPr id="107" name="Google Shape;107;p22"/>
          <p:cNvSpPr txBox="1">
            <a:spLocks noGrp="1"/>
          </p:cNvSpPr>
          <p:nvPr>
            <p:ph type="title"/>
          </p:nvPr>
        </p:nvSpPr>
        <p:spPr>
          <a:xfrm>
            <a:off x="896144" y="2400300"/>
            <a:ext cx="2743200" cy="283369"/>
          </a:xfrm>
          <a:prstGeom prst="rect">
            <a:avLst/>
          </a:prstGeom>
          <a:noFill/>
          <a:ln>
            <a:noFill/>
          </a:ln>
        </p:spPr>
        <p:txBody>
          <a:bodyPr spcFirstLastPara="1" wrap="square" lIns="45725" tIns="22850" rIns="45725" bIns="22850" anchor="b" anchorCtr="0">
            <a:normAutofit/>
          </a:bodyPr>
          <a:lstStyle>
            <a:lvl1pPr lvl="0" algn="l">
              <a:spcBef>
                <a:spcPts val="0"/>
              </a:spcBef>
              <a:spcAft>
                <a:spcPts val="0"/>
              </a:spcAft>
              <a:buClr>
                <a:schemeClr val="dk1"/>
              </a:buClr>
              <a:buSzPts val="1000"/>
              <a:buFont typeface="Calibri"/>
              <a:buNone/>
              <a:defRPr sz="1000" b="1"/>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08" name="Google Shape;108;p22"/>
          <p:cNvSpPr>
            <a:spLocks noGrp="1"/>
          </p:cNvSpPr>
          <p:nvPr>
            <p:ph type="pic" idx="2"/>
          </p:nvPr>
        </p:nvSpPr>
        <p:spPr>
          <a:xfrm>
            <a:off x="896144" y="306388"/>
            <a:ext cx="2743200" cy="2057400"/>
          </a:xfrm>
          <a:prstGeom prst="rect">
            <a:avLst/>
          </a:prstGeom>
          <a:noFill/>
          <a:ln>
            <a:noFill/>
          </a:ln>
        </p:spPr>
      </p:sp>
      <p:sp>
        <p:nvSpPr>
          <p:cNvPr id="109" name="Google Shape;109;p22"/>
          <p:cNvSpPr txBox="1">
            <a:spLocks noGrp="1"/>
          </p:cNvSpPr>
          <p:nvPr>
            <p:ph type="body" idx="1"/>
          </p:nvPr>
        </p:nvSpPr>
        <p:spPr>
          <a:xfrm>
            <a:off x="896144" y="2683669"/>
            <a:ext cx="2743200" cy="402431"/>
          </a:xfrm>
          <a:prstGeom prst="rect">
            <a:avLst/>
          </a:prstGeom>
          <a:noFill/>
          <a:ln>
            <a:noFill/>
          </a:ln>
        </p:spPr>
        <p:txBody>
          <a:bodyPr spcFirstLastPara="1" wrap="square" lIns="45725" tIns="22850" rIns="45725" bIns="22850" anchor="t" anchorCtr="0">
            <a:normAutofit/>
          </a:bodyPr>
          <a:lstStyle>
            <a:lvl1pPr marL="457200" lvl="0" indent="-228600" algn="l">
              <a:spcBef>
                <a:spcPts val="100"/>
              </a:spcBef>
              <a:spcAft>
                <a:spcPts val="0"/>
              </a:spcAft>
              <a:buClr>
                <a:schemeClr val="dk1"/>
              </a:buClr>
              <a:buSzPts val="700"/>
              <a:buNone/>
              <a:defRPr sz="700"/>
            </a:lvl1pPr>
            <a:lvl2pPr marL="914400" lvl="1" indent="-228600" algn="l">
              <a:spcBef>
                <a:spcPts val="100"/>
              </a:spcBef>
              <a:spcAft>
                <a:spcPts val="0"/>
              </a:spcAft>
              <a:buClr>
                <a:schemeClr val="dk1"/>
              </a:buClr>
              <a:buSzPts val="600"/>
              <a:buNone/>
              <a:defRPr sz="600"/>
            </a:lvl2pPr>
            <a:lvl3pPr marL="1371600" lvl="2" indent="-228600" algn="l">
              <a:spcBef>
                <a:spcPts val="100"/>
              </a:spcBef>
              <a:spcAft>
                <a:spcPts val="0"/>
              </a:spcAft>
              <a:buClr>
                <a:schemeClr val="dk1"/>
              </a:buClr>
              <a:buSzPts val="500"/>
              <a:buNone/>
              <a:defRPr sz="500"/>
            </a:lvl3pPr>
            <a:lvl4pPr marL="1828800" lvl="3" indent="-228600" algn="l">
              <a:spcBef>
                <a:spcPts val="100"/>
              </a:spcBef>
              <a:spcAft>
                <a:spcPts val="0"/>
              </a:spcAft>
              <a:buClr>
                <a:schemeClr val="dk1"/>
              </a:buClr>
              <a:buSzPts val="500"/>
              <a:buNone/>
              <a:defRPr sz="500"/>
            </a:lvl4pPr>
            <a:lvl5pPr marL="2286000" lvl="4" indent="-228600" algn="l">
              <a:spcBef>
                <a:spcPts val="100"/>
              </a:spcBef>
              <a:spcAft>
                <a:spcPts val="0"/>
              </a:spcAft>
              <a:buClr>
                <a:schemeClr val="dk1"/>
              </a:buClr>
              <a:buSzPts val="500"/>
              <a:buNone/>
              <a:defRPr sz="500"/>
            </a:lvl5pPr>
            <a:lvl6pPr marL="2743200" lvl="5" indent="-228600" algn="l">
              <a:spcBef>
                <a:spcPts val="100"/>
              </a:spcBef>
              <a:spcAft>
                <a:spcPts val="0"/>
              </a:spcAft>
              <a:buClr>
                <a:schemeClr val="dk1"/>
              </a:buClr>
              <a:buSzPts val="500"/>
              <a:buNone/>
              <a:defRPr sz="500"/>
            </a:lvl6pPr>
            <a:lvl7pPr marL="3200400" lvl="6" indent="-228600" algn="l">
              <a:spcBef>
                <a:spcPts val="100"/>
              </a:spcBef>
              <a:spcAft>
                <a:spcPts val="0"/>
              </a:spcAft>
              <a:buClr>
                <a:schemeClr val="dk1"/>
              </a:buClr>
              <a:buSzPts val="500"/>
              <a:buNone/>
              <a:defRPr sz="500"/>
            </a:lvl7pPr>
            <a:lvl8pPr marL="3657600" lvl="7" indent="-228600" algn="l">
              <a:spcBef>
                <a:spcPts val="100"/>
              </a:spcBef>
              <a:spcAft>
                <a:spcPts val="0"/>
              </a:spcAft>
              <a:buClr>
                <a:schemeClr val="dk1"/>
              </a:buClr>
              <a:buSzPts val="500"/>
              <a:buNone/>
              <a:defRPr sz="500"/>
            </a:lvl8pPr>
            <a:lvl9pPr marL="4114800" lvl="8" indent="-228600" algn="l">
              <a:spcBef>
                <a:spcPts val="100"/>
              </a:spcBef>
              <a:spcAft>
                <a:spcPts val="0"/>
              </a:spcAft>
              <a:buClr>
                <a:schemeClr val="dk1"/>
              </a:buClr>
              <a:buSzPts val="500"/>
              <a:buNone/>
              <a:defRPr sz="500"/>
            </a:lvl9pPr>
          </a:lstStyle>
          <a:p>
            <a:endParaRPr/>
          </a:p>
        </p:txBody>
      </p:sp>
      <p:sp>
        <p:nvSpPr>
          <p:cNvPr id="110" name="Google Shape;110;p22"/>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1" name="Google Shape;111;p22"/>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2" name="Google Shape;112;p22"/>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15" name="Google Shape;115;p23"/>
          <p:cNvSpPr txBox="1">
            <a:spLocks noGrp="1"/>
          </p:cNvSpPr>
          <p:nvPr>
            <p:ph type="body" idx="1"/>
          </p:nvPr>
        </p:nvSpPr>
        <p:spPr>
          <a:xfrm rot="5400000">
            <a:off x="1154509" y="-125809"/>
            <a:ext cx="2262982" cy="41148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16" name="Google Shape;116;p2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7" name="Google Shape;117;p2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18" name="Google Shape;118;p23"/>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9"/>
        <p:cNvGrpSpPr/>
        <p:nvPr/>
      </p:nvGrpSpPr>
      <p:grpSpPr>
        <a:xfrm>
          <a:off x="0" y="0"/>
          <a:ext cx="0" cy="0"/>
          <a:chOff x="0" y="0"/>
          <a:chExt cx="0" cy="0"/>
        </a:xfrm>
      </p:grpSpPr>
      <p:sp>
        <p:nvSpPr>
          <p:cNvPr id="120" name="Google Shape;120;p24"/>
          <p:cNvSpPr txBox="1">
            <a:spLocks noGrp="1"/>
          </p:cNvSpPr>
          <p:nvPr>
            <p:ph type="title"/>
          </p:nvPr>
        </p:nvSpPr>
        <p:spPr>
          <a:xfrm rot="5400000">
            <a:off x="2366169" y="1085850"/>
            <a:ext cx="2925763" cy="1028700"/>
          </a:xfrm>
          <a:prstGeom prst="rect">
            <a:avLst/>
          </a:prstGeom>
          <a:noFill/>
          <a:ln>
            <a:noFill/>
          </a:ln>
        </p:spPr>
        <p:txBody>
          <a:bodyPr spcFirstLastPara="1" wrap="square" lIns="45725" tIns="22850" rIns="45725" bIns="22850" anchor="ctr" anchorCtr="0">
            <a:normAutofit/>
          </a:bodyPr>
          <a:lstStyle>
            <a:lvl1pPr lvl="0" algn="ctr">
              <a:spcBef>
                <a:spcPts val="0"/>
              </a:spcBef>
              <a:spcAft>
                <a:spcPts val="0"/>
              </a:spcAft>
              <a:buClr>
                <a:schemeClr val="dk1"/>
              </a:buClr>
              <a:buSzPts val="900"/>
              <a:buNone/>
              <a:defRPr/>
            </a:lvl1pPr>
            <a:lvl2pPr lvl="1">
              <a:spcBef>
                <a:spcPts val="0"/>
              </a:spcBef>
              <a:spcAft>
                <a:spcPts val="0"/>
              </a:spcAft>
              <a:buSzPts val="700"/>
              <a:buNone/>
              <a:defRPr/>
            </a:lvl2pPr>
            <a:lvl3pPr lvl="2">
              <a:spcBef>
                <a:spcPts val="0"/>
              </a:spcBef>
              <a:spcAft>
                <a:spcPts val="0"/>
              </a:spcAft>
              <a:buSzPts val="700"/>
              <a:buNone/>
              <a:defRPr/>
            </a:lvl3pPr>
            <a:lvl4pPr lvl="3">
              <a:spcBef>
                <a:spcPts val="0"/>
              </a:spcBef>
              <a:spcAft>
                <a:spcPts val="0"/>
              </a:spcAft>
              <a:buSzPts val="700"/>
              <a:buNone/>
              <a:defRPr/>
            </a:lvl4pPr>
            <a:lvl5pPr lvl="4">
              <a:spcBef>
                <a:spcPts val="0"/>
              </a:spcBef>
              <a:spcAft>
                <a:spcPts val="0"/>
              </a:spcAft>
              <a:buSzPts val="700"/>
              <a:buNone/>
              <a:defRPr/>
            </a:lvl5pPr>
            <a:lvl6pPr lvl="5">
              <a:spcBef>
                <a:spcPts val="0"/>
              </a:spcBef>
              <a:spcAft>
                <a:spcPts val="0"/>
              </a:spcAft>
              <a:buSzPts val="700"/>
              <a:buNone/>
              <a:defRPr/>
            </a:lvl6pPr>
            <a:lvl7pPr lvl="6">
              <a:spcBef>
                <a:spcPts val="0"/>
              </a:spcBef>
              <a:spcAft>
                <a:spcPts val="0"/>
              </a:spcAft>
              <a:buSzPts val="700"/>
              <a:buNone/>
              <a:defRPr/>
            </a:lvl7pPr>
            <a:lvl8pPr lvl="7">
              <a:spcBef>
                <a:spcPts val="0"/>
              </a:spcBef>
              <a:spcAft>
                <a:spcPts val="0"/>
              </a:spcAft>
              <a:buSzPts val="700"/>
              <a:buNone/>
              <a:defRPr/>
            </a:lvl8pPr>
            <a:lvl9pPr lvl="8">
              <a:spcBef>
                <a:spcPts val="0"/>
              </a:spcBef>
              <a:spcAft>
                <a:spcPts val="0"/>
              </a:spcAft>
              <a:buSzPts val="700"/>
              <a:buNone/>
              <a:defRPr/>
            </a:lvl9pPr>
          </a:lstStyle>
          <a:p>
            <a:endParaRPr/>
          </a:p>
        </p:txBody>
      </p:sp>
      <p:sp>
        <p:nvSpPr>
          <p:cNvPr id="121" name="Google Shape;121;p24"/>
          <p:cNvSpPr txBox="1">
            <a:spLocks noGrp="1"/>
          </p:cNvSpPr>
          <p:nvPr>
            <p:ph type="body" idx="1"/>
          </p:nvPr>
        </p:nvSpPr>
        <p:spPr>
          <a:xfrm rot="5400000">
            <a:off x="270669" y="95250"/>
            <a:ext cx="2925763" cy="3009900"/>
          </a:xfrm>
          <a:prstGeom prst="rect">
            <a:avLst/>
          </a:prstGeom>
          <a:noFill/>
          <a:ln>
            <a:noFill/>
          </a:ln>
        </p:spPr>
        <p:txBody>
          <a:bodyPr spcFirstLastPara="1" wrap="square" lIns="45725" tIns="22850" rIns="45725" bIns="22850" anchor="t" anchorCtr="0">
            <a:normAutofit/>
          </a:bodyPr>
          <a:lstStyle>
            <a:lvl1pPr marL="457200" lvl="0" indent="-285750" algn="l">
              <a:spcBef>
                <a:spcPts val="200"/>
              </a:spcBef>
              <a:spcAft>
                <a:spcPts val="0"/>
              </a:spcAft>
              <a:buClr>
                <a:schemeClr val="dk1"/>
              </a:buClr>
              <a:buSzPts val="900"/>
              <a:buChar char="•"/>
              <a:defRPr/>
            </a:lvl1pPr>
            <a:lvl2pPr marL="914400" lvl="1" indent="-285750" algn="l">
              <a:spcBef>
                <a:spcPts val="200"/>
              </a:spcBef>
              <a:spcAft>
                <a:spcPts val="0"/>
              </a:spcAft>
              <a:buClr>
                <a:schemeClr val="dk1"/>
              </a:buClr>
              <a:buSzPts val="900"/>
              <a:buChar char="–"/>
              <a:defRPr/>
            </a:lvl2pPr>
            <a:lvl3pPr marL="1371600" lvl="2" indent="-285750" algn="l">
              <a:spcBef>
                <a:spcPts val="200"/>
              </a:spcBef>
              <a:spcAft>
                <a:spcPts val="0"/>
              </a:spcAft>
              <a:buClr>
                <a:schemeClr val="dk1"/>
              </a:buClr>
              <a:buSzPts val="900"/>
              <a:buChar char="•"/>
              <a:defRPr/>
            </a:lvl3pPr>
            <a:lvl4pPr marL="1828800" lvl="3" indent="-285750" algn="l">
              <a:spcBef>
                <a:spcPts val="200"/>
              </a:spcBef>
              <a:spcAft>
                <a:spcPts val="0"/>
              </a:spcAft>
              <a:buClr>
                <a:schemeClr val="dk1"/>
              </a:buClr>
              <a:buSzPts val="900"/>
              <a:buChar char="–"/>
              <a:defRPr/>
            </a:lvl4pPr>
            <a:lvl5pPr marL="2286000" lvl="4" indent="-285750" algn="l">
              <a:spcBef>
                <a:spcPts val="200"/>
              </a:spcBef>
              <a:spcAft>
                <a:spcPts val="0"/>
              </a:spcAft>
              <a:buClr>
                <a:schemeClr val="dk1"/>
              </a:buClr>
              <a:buSzPts val="900"/>
              <a:buChar char="»"/>
              <a:defRPr/>
            </a:lvl5pPr>
            <a:lvl6pPr marL="2743200" lvl="5" indent="-285750" algn="l">
              <a:spcBef>
                <a:spcPts val="200"/>
              </a:spcBef>
              <a:spcAft>
                <a:spcPts val="0"/>
              </a:spcAft>
              <a:buClr>
                <a:schemeClr val="dk1"/>
              </a:buClr>
              <a:buSzPts val="900"/>
              <a:buChar char="•"/>
              <a:defRPr/>
            </a:lvl6pPr>
            <a:lvl7pPr marL="3200400" lvl="6" indent="-285750" algn="l">
              <a:spcBef>
                <a:spcPts val="200"/>
              </a:spcBef>
              <a:spcAft>
                <a:spcPts val="0"/>
              </a:spcAft>
              <a:buClr>
                <a:schemeClr val="dk1"/>
              </a:buClr>
              <a:buSzPts val="900"/>
              <a:buChar char="•"/>
              <a:defRPr/>
            </a:lvl7pPr>
            <a:lvl8pPr marL="3657600" lvl="7" indent="-285750" algn="l">
              <a:spcBef>
                <a:spcPts val="200"/>
              </a:spcBef>
              <a:spcAft>
                <a:spcPts val="0"/>
              </a:spcAft>
              <a:buClr>
                <a:schemeClr val="dk1"/>
              </a:buClr>
              <a:buSzPts val="900"/>
              <a:buChar char="•"/>
              <a:defRPr/>
            </a:lvl8pPr>
            <a:lvl9pPr marL="4114800" lvl="8" indent="-285750" algn="l">
              <a:spcBef>
                <a:spcPts val="200"/>
              </a:spcBef>
              <a:spcAft>
                <a:spcPts val="0"/>
              </a:spcAft>
              <a:buClr>
                <a:schemeClr val="dk1"/>
              </a:buClr>
              <a:buSzPts val="900"/>
              <a:buChar char="•"/>
              <a:defRPr/>
            </a:lvl9pPr>
          </a:lstStyle>
          <a:p>
            <a:endParaRPr/>
          </a:p>
        </p:txBody>
      </p:sp>
      <p:sp>
        <p:nvSpPr>
          <p:cNvPr id="122" name="Google Shape;122;p24"/>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lvl="0" algn="l">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3" name="Google Shape;123;p24"/>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lvl="0" algn="ctr">
              <a:spcBef>
                <a:spcPts val="0"/>
              </a:spcBef>
              <a:spcAft>
                <a:spcPts val="0"/>
              </a:spcAft>
              <a:buSzPts val="700"/>
              <a:buNone/>
              <a:defRPr/>
            </a:lvl1pPr>
            <a:lvl2pPr lvl="1" algn="l">
              <a:spcBef>
                <a:spcPts val="0"/>
              </a:spcBef>
              <a:spcAft>
                <a:spcPts val="0"/>
              </a:spcAft>
              <a:buSzPts val="700"/>
              <a:buNone/>
              <a:defRPr/>
            </a:lvl2pPr>
            <a:lvl3pPr lvl="2" algn="l">
              <a:spcBef>
                <a:spcPts val="0"/>
              </a:spcBef>
              <a:spcAft>
                <a:spcPts val="0"/>
              </a:spcAft>
              <a:buSzPts val="700"/>
              <a:buNone/>
              <a:defRPr/>
            </a:lvl3pPr>
            <a:lvl4pPr lvl="3" algn="l">
              <a:spcBef>
                <a:spcPts val="0"/>
              </a:spcBef>
              <a:spcAft>
                <a:spcPts val="0"/>
              </a:spcAft>
              <a:buSzPts val="700"/>
              <a:buNone/>
              <a:defRPr/>
            </a:lvl4pPr>
            <a:lvl5pPr lvl="4" algn="l">
              <a:spcBef>
                <a:spcPts val="0"/>
              </a:spcBef>
              <a:spcAft>
                <a:spcPts val="0"/>
              </a:spcAft>
              <a:buSzPts val="700"/>
              <a:buNone/>
              <a:defRPr/>
            </a:lvl5pPr>
            <a:lvl6pPr lvl="5" algn="l">
              <a:spcBef>
                <a:spcPts val="0"/>
              </a:spcBef>
              <a:spcAft>
                <a:spcPts val="0"/>
              </a:spcAft>
              <a:buSzPts val="700"/>
              <a:buNone/>
              <a:defRPr/>
            </a:lvl6pPr>
            <a:lvl7pPr lvl="6" algn="l">
              <a:spcBef>
                <a:spcPts val="0"/>
              </a:spcBef>
              <a:spcAft>
                <a:spcPts val="0"/>
              </a:spcAft>
              <a:buSzPts val="700"/>
              <a:buNone/>
              <a:defRPr/>
            </a:lvl7pPr>
            <a:lvl8pPr lvl="7" algn="l">
              <a:spcBef>
                <a:spcPts val="0"/>
              </a:spcBef>
              <a:spcAft>
                <a:spcPts val="0"/>
              </a:spcAft>
              <a:buSzPts val="700"/>
              <a:buNone/>
              <a:defRPr/>
            </a:lvl8pPr>
            <a:lvl9pPr lvl="8" algn="l">
              <a:spcBef>
                <a:spcPts val="0"/>
              </a:spcBef>
              <a:spcAft>
                <a:spcPts val="0"/>
              </a:spcAft>
              <a:buSzPts val="700"/>
              <a:buNone/>
              <a:defRPr/>
            </a:lvl9pPr>
          </a:lstStyle>
          <a:p>
            <a:endParaRPr/>
          </a:p>
        </p:txBody>
      </p:sp>
      <p:sp>
        <p:nvSpPr>
          <p:cNvPr id="124" name="Google Shape;124;p24"/>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marR="0" lvl="0" algn="ctr" rtl="0">
              <a:spcBef>
                <a:spcPts val="0"/>
              </a:spcBef>
              <a:spcAft>
                <a:spcPts val="0"/>
              </a:spcAft>
              <a:buClr>
                <a:schemeClr val="dk1"/>
              </a:buClr>
              <a:buSzPts val="2200"/>
              <a:buFont typeface="Calibri"/>
              <a:buNone/>
              <a:defRPr sz="2200" b="0" i="0" u="none" strike="noStrike" cap="none">
                <a:solidFill>
                  <a:schemeClr val="dk1"/>
                </a:solidFill>
                <a:latin typeface="Calibri"/>
                <a:ea typeface="Calibri"/>
                <a:cs typeface="Calibri"/>
                <a:sym typeface="Calibri"/>
              </a:defRPr>
            </a:lvl1pPr>
            <a:lvl2pPr lvl="1">
              <a:spcBef>
                <a:spcPts val="0"/>
              </a:spcBef>
              <a:spcAft>
                <a:spcPts val="0"/>
              </a:spcAft>
              <a:buSzPts val="700"/>
              <a:buNone/>
              <a:defRPr sz="900"/>
            </a:lvl2pPr>
            <a:lvl3pPr lvl="2">
              <a:spcBef>
                <a:spcPts val="0"/>
              </a:spcBef>
              <a:spcAft>
                <a:spcPts val="0"/>
              </a:spcAft>
              <a:buSzPts val="700"/>
              <a:buNone/>
              <a:defRPr sz="900"/>
            </a:lvl3pPr>
            <a:lvl4pPr lvl="3">
              <a:spcBef>
                <a:spcPts val="0"/>
              </a:spcBef>
              <a:spcAft>
                <a:spcPts val="0"/>
              </a:spcAft>
              <a:buSzPts val="700"/>
              <a:buNone/>
              <a:defRPr sz="900"/>
            </a:lvl4pPr>
            <a:lvl5pPr lvl="4">
              <a:spcBef>
                <a:spcPts val="0"/>
              </a:spcBef>
              <a:spcAft>
                <a:spcPts val="0"/>
              </a:spcAft>
              <a:buSzPts val="700"/>
              <a:buNone/>
              <a:defRPr sz="900"/>
            </a:lvl5pPr>
            <a:lvl6pPr lvl="5">
              <a:spcBef>
                <a:spcPts val="0"/>
              </a:spcBef>
              <a:spcAft>
                <a:spcPts val="0"/>
              </a:spcAft>
              <a:buSzPts val="700"/>
              <a:buNone/>
              <a:defRPr sz="900"/>
            </a:lvl6pPr>
            <a:lvl7pPr lvl="6">
              <a:spcBef>
                <a:spcPts val="0"/>
              </a:spcBef>
              <a:spcAft>
                <a:spcPts val="0"/>
              </a:spcAft>
              <a:buSzPts val="700"/>
              <a:buNone/>
              <a:defRPr sz="900"/>
            </a:lvl7pPr>
            <a:lvl8pPr lvl="7">
              <a:spcBef>
                <a:spcPts val="0"/>
              </a:spcBef>
              <a:spcAft>
                <a:spcPts val="0"/>
              </a:spcAft>
              <a:buSzPts val="700"/>
              <a:buNone/>
              <a:defRPr sz="900"/>
            </a:lvl8pPr>
            <a:lvl9pPr lvl="8">
              <a:spcBef>
                <a:spcPts val="0"/>
              </a:spcBef>
              <a:spcAft>
                <a:spcPts val="0"/>
              </a:spcAft>
              <a:buSzPts val="700"/>
              <a:buNone/>
              <a:defRPr sz="900"/>
            </a:lvl9pPr>
          </a:lstStyle>
          <a:p>
            <a:endParaRPr/>
          </a:p>
        </p:txBody>
      </p:sp>
      <p:sp>
        <p:nvSpPr>
          <p:cNvPr id="52" name="Google Shape;52;p13"/>
          <p:cNvSpPr txBox="1">
            <a:spLocks noGrp="1"/>
          </p:cNvSpPr>
          <p:nvPr>
            <p:ph type="body" idx="1"/>
          </p:nvPr>
        </p:nvSpPr>
        <p:spPr>
          <a:xfrm>
            <a:off x="228600" y="800100"/>
            <a:ext cx="4114800" cy="2262982"/>
          </a:xfrm>
          <a:prstGeom prst="rect">
            <a:avLst/>
          </a:prstGeom>
          <a:noFill/>
          <a:ln>
            <a:noFill/>
          </a:ln>
        </p:spPr>
        <p:txBody>
          <a:bodyPr spcFirstLastPara="1" wrap="square" lIns="45725" tIns="22850" rIns="45725" bIns="22850" anchor="t" anchorCtr="0">
            <a:normAutofit/>
          </a:bodyPr>
          <a:lstStyle>
            <a:lvl1pPr marL="457200" marR="0" lvl="0" indent="-330200" algn="l" rtl="0">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L="914400" marR="0" lvl="1" indent="-317500" algn="l" rtl="0">
              <a:spcBef>
                <a:spcPts val="3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2pPr>
            <a:lvl3pPr marL="1371600" marR="0" lvl="2" indent="-304800" algn="l" rtl="0">
              <a:spcBef>
                <a:spcPts val="2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5pPr>
            <a:lvl6pPr marL="2743200" marR="0" lvl="5"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6pPr>
            <a:lvl7pPr marL="3200400" marR="0" lvl="6"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7pPr>
            <a:lvl8pPr marL="3657600" marR="0" lvl="7"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8pPr>
            <a:lvl9pPr marL="4114800" marR="0" lvl="8"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228600" y="3178175"/>
            <a:ext cx="1066800" cy="182563"/>
          </a:xfrm>
          <a:prstGeom prst="rect">
            <a:avLst/>
          </a:prstGeom>
          <a:noFill/>
          <a:ln>
            <a:noFill/>
          </a:ln>
        </p:spPr>
        <p:txBody>
          <a:bodyPr spcFirstLastPara="1" wrap="square" lIns="45725" tIns="22850" rIns="45725" bIns="22850" anchor="ctr" anchorCtr="0">
            <a:noAutofit/>
          </a:bodyPr>
          <a:lstStyle>
            <a:lvl1pPr marR="0" lvl="0" algn="l"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1562100" y="3178175"/>
            <a:ext cx="1447800" cy="182563"/>
          </a:xfrm>
          <a:prstGeom prst="rect">
            <a:avLst/>
          </a:prstGeom>
          <a:noFill/>
          <a:ln>
            <a:noFill/>
          </a:ln>
        </p:spPr>
        <p:txBody>
          <a:bodyPr spcFirstLastPara="1" wrap="square" lIns="45725" tIns="22850" rIns="45725" bIns="22850" anchor="ctr" anchorCtr="0">
            <a:noAutofit/>
          </a:bodyPr>
          <a:lstStyle>
            <a:lvl1pPr marR="0" lvl="0" algn="ctr"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7053850" y="221288"/>
            <a:ext cx="1066800" cy="182700"/>
          </a:xfrm>
          <a:prstGeom prst="rect">
            <a:avLst/>
          </a:prstGeom>
          <a:noFill/>
          <a:ln>
            <a:noFill/>
          </a:ln>
        </p:spPr>
        <p:txBody>
          <a:bodyPr spcFirstLastPara="1" wrap="square" lIns="45725" tIns="22850" rIns="45725" bIns="22850" anchor="ctr" anchorCtr="0">
            <a:noAutofit/>
          </a:bodyPr>
          <a:lstStyle>
            <a:lvl1pPr marL="0" marR="0" lvl="0" indent="0" algn="r" rtl="0">
              <a:spcBef>
                <a:spcPts val="0"/>
              </a:spcBef>
              <a:buNone/>
              <a:defRPr sz="600" b="0" i="0" u="none" strike="noStrike" cap="none">
                <a:solidFill>
                  <a:srgbClr val="888888"/>
                </a:solidFill>
                <a:latin typeface="Calibri"/>
                <a:ea typeface="Calibri"/>
                <a:cs typeface="Calibri"/>
                <a:sym typeface="Calibri"/>
              </a:defRPr>
            </a:lvl1pPr>
            <a:lvl2pPr marL="0" marR="0" lvl="1" indent="0" algn="r" rtl="0">
              <a:spcBef>
                <a:spcPts val="0"/>
              </a:spcBef>
              <a:buNone/>
              <a:defRPr sz="600" b="0" i="0" u="none" strike="noStrike" cap="none">
                <a:solidFill>
                  <a:srgbClr val="888888"/>
                </a:solidFill>
                <a:latin typeface="Calibri"/>
                <a:ea typeface="Calibri"/>
                <a:cs typeface="Calibri"/>
                <a:sym typeface="Calibri"/>
              </a:defRPr>
            </a:lvl2pPr>
            <a:lvl3pPr marL="0" marR="0" lvl="2" indent="0" algn="r" rtl="0">
              <a:spcBef>
                <a:spcPts val="0"/>
              </a:spcBef>
              <a:buNone/>
              <a:defRPr sz="600" b="0" i="0" u="none" strike="noStrike" cap="none">
                <a:solidFill>
                  <a:srgbClr val="888888"/>
                </a:solidFill>
                <a:latin typeface="Calibri"/>
                <a:ea typeface="Calibri"/>
                <a:cs typeface="Calibri"/>
                <a:sym typeface="Calibri"/>
              </a:defRPr>
            </a:lvl3pPr>
            <a:lvl4pPr marL="0" marR="0" lvl="3" indent="0" algn="r" rtl="0">
              <a:spcBef>
                <a:spcPts val="0"/>
              </a:spcBef>
              <a:buNone/>
              <a:defRPr sz="600" b="0" i="0" u="none" strike="noStrike" cap="none">
                <a:solidFill>
                  <a:srgbClr val="888888"/>
                </a:solidFill>
                <a:latin typeface="Calibri"/>
                <a:ea typeface="Calibri"/>
                <a:cs typeface="Calibri"/>
                <a:sym typeface="Calibri"/>
              </a:defRPr>
            </a:lvl4pPr>
            <a:lvl5pPr marL="0" marR="0" lvl="4" indent="0" algn="r" rtl="0">
              <a:spcBef>
                <a:spcPts val="0"/>
              </a:spcBef>
              <a:buNone/>
              <a:defRPr sz="600" b="0" i="0" u="none" strike="noStrike" cap="none">
                <a:solidFill>
                  <a:srgbClr val="888888"/>
                </a:solidFill>
                <a:latin typeface="Calibri"/>
                <a:ea typeface="Calibri"/>
                <a:cs typeface="Calibri"/>
                <a:sym typeface="Calibri"/>
              </a:defRPr>
            </a:lvl5pPr>
            <a:lvl6pPr marL="0" marR="0" lvl="5" indent="0" algn="r" rtl="0">
              <a:spcBef>
                <a:spcPts val="0"/>
              </a:spcBef>
              <a:buNone/>
              <a:defRPr sz="600" b="0" i="0" u="none" strike="noStrike" cap="none">
                <a:solidFill>
                  <a:srgbClr val="888888"/>
                </a:solidFill>
                <a:latin typeface="Calibri"/>
                <a:ea typeface="Calibri"/>
                <a:cs typeface="Calibri"/>
                <a:sym typeface="Calibri"/>
              </a:defRPr>
            </a:lvl6pPr>
            <a:lvl7pPr marL="0" marR="0" lvl="6" indent="0" algn="r" rtl="0">
              <a:spcBef>
                <a:spcPts val="0"/>
              </a:spcBef>
              <a:buNone/>
              <a:defRPr sz="600" b="0" i="0" u="none" strike="noStrike" cap="none">
                <a:solidFill>
                  <a:srgbClr val="888888"/>
                </a:solidFill>
                <a:latin typeface="Calibri"/>
                <a:ea typeface="Calibri"/>
                <a:cs typeface="Calibri"/>
                <a:sym typeface="Calibri"/>
              </a:defRPr>
            </a:lvl7pPr>
            <a:lvl8pPr marL="0" marR="0" lvl="7" indent="0" algn="r" rtl="0">
              <a:spcBef>
                <a:spcPts val="0"/>
              </a:spcBef>
              <a:buNone/>
              <a:defRPr sz="600" b="0" i="0" u="none" strike="noStrike" cap="none">
                <a:solidFill>
                  <a:srgbClr val="888888"/>
                </a:solidFill>
                <a:latin typeface="Calibri"/>
                <a:ea typeface="Calibri"/>
                <a:cs typeface="Calibri"/>
                <a:sym typeface="Calibri"/>
              </a:defRPr>
            </a:lvl8pPr>
            <a:lvl9pPr marL="0" marR="0" lvl="8" indent="0" algn="r" rtl="0">
              <a:spcBef>
                <a:spcPts val="0"/>
              </a:spcBef>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hyperlink" Target="https://arxiv.org/abs/2105.15203" TargetMode="Externa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hyperlink" Target="https://open.canada.ca/data/en/dataset/5d3ab93e-324a-41db-8d29-0f0813d0e9cd"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hyperlink" Target="https://open.canada.ca/data/en/dataset/5d3ab93e-324a-41db-8d29-0f0813d0e9cd"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1.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11.xml"/><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hyperlink" Target="https://bhavya-rema.medium.com/tips-for-training-a-3d-unet-model-for-segmentation-tasks-5232851d0116"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128"/>
        <p:cNvGrpSpPr/>
        <p:nvPr/>
      </p:nvGrpSpPr>
      <p:grpSpPr>
        <a:xfrm>
          <a:off x="0" y="0"/>
          <a:ext cx="0" cy="0"/>
          <a:chOff x="0" y="0"/>
          <a:chExt cx="0" cy="0"/>
        </a:xfrm>
      </p:grpSpPr>
      <p:sp>
        <p:nvSpPr>
          <p:cNvPr id="129" name="Google Shape;129;p25"/>
          <p:cNvSpPr txBox="1"/>
          <p:nvPr/>
        </p:nvSpPr>
        <p:spPr>
          <a:xfrm>
            <a:off x="788038" y="1205525"/>
            <a:ext cx="7513500" cy="1576200"/>
          </a:xfrm>
          <a:prstGeom prst="rect">
            <a:avLst/>
          </a:prstGeom>
          <a:noFill/>
          <a:ln>
            <a:noFill/>
          </a:ln>
        </p:spPr>
        <p:txBody>
          <a:bodyPr spcFirstLastPara="1" wrap="square" lIns="0" tIns="0" rIns="0" bIns="0" anchor="t" anchorCtr="0">
            <a:spAutoFit/>
          </a:bodyPr>
          <a:lstStyle/>
          <a:p>
            <a:pPr marL="0" lvl="0" indent="0" algn="ctr" rtl="0">
              <a:lnSpc>
                <a:spcPct val="115000"/>
              </a:lnSpc>
              <a:spcBef>
                <a:spcPts val="1200"/>
              </a:spcBef>
              <a:spcAft>
                <a:spcPts val="0"/>
              </a:spcAft>
              <a:buClr>
                <a:schemeClr val="dk1"/>
              </a:buClr>
              <a:buSzPts val="1100"/>
              <a:buFont typeface="Arial"/>
              <a:buNone/>
            </a:pPr>
            <a:r>
              <a:rPr lang="en" sz="2800">
                <a:solidFill>
                  <a:srgbClr val="5D5340"/>
                </a:solidFill>
                <a:latin typeface="League Spartan"/>
                <a:ea typeface="League Spartan"/>
                <a:cs typeface="League Spartan"/>
                <a:sym typeface="League Spartan"/>
              </a:rPr>
              <a:t>Semantic Segmentation of Sentinel-2 Imagery for Crop Type Mapping in Saskatchewan</a:t>
            </a:r>
            <a:endParaRPr sz="2800">
              <a:solidFill>
                <a:srgbClr val="5D5340"/>
              </a:solidFill>
              <a:latin typeface="League Spartan"/>
              <a:ea typeface="League Spartan"/>
              <a:cs typeface="League Spartan"/>
              <a:sym typeface="League Spartan"/>
            </a:endParaRPr>
          </a:p>
          <a:p>
            <a:pPr marL="0" lvl="0" indent="0" algn="ctr" rtl="0">
              <a:lnSpc>
                <a:spcPct val="115000"/>
              </a:lnSpc>
              <a:spcBef>
                <a:spcPts val="1200"/>
              </a:spcBef>
              <a:spcAft>
                <a:spcPts val="1200"/>
              </a:spcAft>
              <a:buClr>
                <a:schemeClr val="dk1"/>
              </a:buClr>
              <a:buSzPts val="1100"/>
              <a:buFont typeface="Arial"/>
              <a:buNone/>
            </a:pPr>
            <a:r>
              <a:rPr lang="en" sz="2800">
                <a:solidFill>
                  <a:srgbClr val="5D5340"/>
                </a:solidFill>
                <a:latin typeface="League Spartan"/>
                <a:ea typeface="League Spartan"/>
                <a:cs typeface="League Spartan"/>
                <a:sym typeface="League Spartan"/>
              </a:rPr>
              <a:t>Using Deep Learning and Targeted Band Selection</a:t>
            </a:r>
            <a:endParaRPr sz="2800">
              <a:solidFill>
                <a:srgbClr val="5D5340"/>
              </a:solidFill>
              <a:latin typeface="League Spartan"/>
              <a:ea typeface="League Spartan"/>
              <a:cs typeface="League Spartan"/>
              <a:sym typeface="League Spartan"/>
            </a:endParaRPr>
          </a:p>
        </p:txBody>
      </p:sp>
      <p:grpSp>
        <p:nvGrpSpPr>
          <p:cNvPr id="130" name="Google Shape;130;p25"/>
          <p:cNvGrpSpPr/>
          <p:nvPr/>
        </p:nvGrpSpPr>
        <p:grpSpPr>
          <a:xfrm rot="-5400000">
            <a:off x="4237783" y="-4433940"/>
            <a:ext cx="641304" cy="9439392"/>
            <a:chOff x="0" y="-28575"/>
            <a:chExt cx="337813" cy="4972288"/>
          </a:xfrm>
        </p:grpSpPr>
        <p:sp>
          <p:nvSpPr>
            <p:cNvPr id="131" name="Google Shape;131;p25"/>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132" name="Google Shape;132;p25"/>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33" name="Google Shape;133;p25"/>
          <p:cNvGrpSpPr/>
          <p:nvPr/>
        </p:nvGrpSpPr>
        <p:grpSpPr>
          <a:xfrm rot="-5400000">
            <a:off x="8185285" y="42434"/>
            <a:ext cx="402074" cy="486640"/>
            <a:chOff x="0" y="-28575"/>
            <a:chExt cx="211796" cy="256342"/>
          </a:xfrm>
        </p:grpSpPr>
        <p:sp>
          <p:nvSpPr>
            <p:cNvPr id="134" name="Google Shape;134;p25"/>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F9F3"/>
            </a:solidFill>
            <a:ln>
              <a:noFill/>
            </a:ln>
          </p:spPr>
          <p:txBody>
            <a:bodyPr/>
            <a:lstStyle/>
            <a:p>
              <a:endParaRPr lang="en-CA"/>
            </a:p>
          </p:txBody>
        </p:sp>
        <p:sp>
          <p:nvSpPr>
            <p:cNvPr id="135" name="Google Shape;135;p25"/>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36" name="Google Shape;136;p25"/>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137" name="Google Shape;137;p25"/>
          <p:cNvSpPr txBox="1"/>
          <p:nvPr/>
        </p:nvSpPr>
        <p:spPr>
          <a:xfrm>
            <a:off x="2208641" y="3833940"/>
            <a:ext cx="5396314" cy="861774"/>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2000" b="0" i="0" u="none" strike="noStrike" cap="none" dirty="0">
                <a:solidFill>
                  <a:srgbClr val="414B3B"/>
                </a:solidFill>
                <a:latin typeface="Arial"/>
                <a:ea typeface="Arial"/>
                <a:cs typeface="Arial"/>
                <a:sym typeface="Arial"/>
              </a:rPr>
              <a:t>Presentation by		</a:t>
            </a:r>
            <a:r>
              <a:rPr lang="en" sz="2000" b="1" dirty="0">
                <a:solidFill>
                  <a:srgbClr val="414B3B"/>
                </a:solidFill>
              </a:rPr>
              <a:t>PutriLeksono</a:t>
            </a:r>
            <a:endParaRPr sz="2000" b="1" dirty="0">
              <a:solidFill>
                <a:srgbClr val="414B3B"/>
              </a:solidFill>
            </a:endParaRPr>
          </a:p>
          <a:p>
            <a:pPr marL="0" marR="0" lvl="0" indent="0" algn="l" rtl="0">
              <a:lnSpc>
                <a:spcPct val="140000"/>
              </a:lnSpc>
              <a:spcBef>
                <a:spcPts val="0"/>
              </a:spcBef>
              <a:spcAft>
                <a:spcPts val="0"/>
              </a:spcAft>
              <a:buNone/>
            </a:pPr>
            <a:r>
              <a:rPr lang="en" sz="2000" dirty="0">
                <a:solidFill>
                  <a:srgbClr val="414B3B"/>
                </a:solidFill>
              </a:rPr>
              <a:t>Supervisor		</a:t>
            </a:r>
            <a:r>
              <a:rPr lang="en" sz="2000" b="1" dirty="0">
                <a:solidFill>
                  <a:srgbClr val="414B3B"/>
                </a:solidFill>
              </a:rPr>
              <a:t>Dr.</a:t>
            </a:r>
            <a:r>
              <a:rPr lang="en" sz="2000" dirty="0">
                <a:solidFill>
                  <a:srgbClr val="414B3B"/>
                </a:solidFill>
              </a:rPr>
              <a:t> </a:t>
            </a:r>
            <a:r>
              <a:rPr lang="en" sz="2000" b="1" dirty="0">
                <a:solidFill>
                  <a:srgbClr val="414B3B"/>
                </a:solidFill>
              </a:rPr>
              <a:t>Shan Du</a:t>
            </a:r>
            <a:endParaRPr sz="2000" b="1" dirty="0">
              <a:solidFill>
                <a:srgbClr val="414B3B"/>
              </a:solidFill>
            </a:endParaRPr>
          </a:p>
        </p:txBody>
      </p:sp>
      <p:sp>
        <p:nvSpPr>
          <p:cNvPr id="138" name="Google Shape;138;p25"/>
          <p:cNvSpPr txBox="1"/>
          <p:nvPr/>
        </p:nvSpPr>
        <p:spPr>
          <a:xfrm>
            <a:off x="2016209" y="2647960"/>
            <a:ext cx="5061078" cy="662026"/>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sp>
        <p:nvSpPr>
          <p:cNvPr id="139" name="Google Shape;139;p25"/>
          <p:cNvSpPr txBox="1"/>
          <p:nvPr/>
        </p:nvSpPr>
        <p:spPr>
          <a:xfrm>
            <a:off x="7604955" y="162878"/>
            <a:ext cx="582000" cy="2463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600" b="0" i="0" u="none" strike="noStrike" cap="none">
                <a:solidFill>
                  <a:srgbClr val="FFEBEB"/>
                </a:solidFill>
                <a:latin typeface="Arial"/>
                <a:ea typeface="Arial"/>
                <a:cs typeface="Arial"/>
                <a:sym typeface="Arial"/>
              </a:rPr>
              <a:t>Page</a:t>
            </a:r>
            <a:endParaRPr sz="700"/>
          </a:p>
        </p:txBody>
      </p:sp>
      <p:sp>
        <p:nvSpPr>
          <p:cNvPr id="140" name="Google Shape;140;p25"/>
          <p:cNvSpPr txBox="1"/>
          <p:nvPr/>
        </p:nvSpPr>
        <p:spPr>
          <a:xfrm>
            <a:off x="8235756" y="162878"/>
            <a:ext cx="355500" cy="246300"/>
          </a:xfrm>
          <a:prstGeom prst="rect">
            <a:avLst/>
          </a:prstGeom>
          <a:noFill/>
          <a:ln>
            <a:noFill/>
          </a:ln>
        </p:spPr>
        <p:txBody>
          <a:bodyPr spcFirstLastPara="1" wrap="square" lIns="0" tIns="0" rIns="0" bIns="0" anchor="t" anchorCtr="0">
            <a:spAutoFit/>
          </a:bodyPr>
          <a:lstStyle/>
          <a:p>
            <a:pPr marL="0" marR="0" lvl="0" indent="0" algn="ctr" rtl="0">
              <a:lnSpc>
                <a:spcPct val="140012"/>
              </a:lnSpc>
              <a:spcBef>
                <a:spcPts val="0"/>
              </a:spcBef>
              <a:spcAft>
                <a:spcPts val="0"/>
              </a:spcAft>
              <a:buNone/>
            </a:pPr>
            <a:r>
              <a:rPr lang="en" sz="1600" b="1" i="0" u="none" strike="noStrike" cap="none">
                <a:solidFill>
                  <a:srgbClr val="5D5340"/>
                </a:solidFill>
                <a:latin typeface="Arial"/>
                <a:ea typeface="Arial"/>
                <a:cs typeface="Arial"/>
                <a:sym typeface="Arial"/>
              </a:rPr>
              <a:t>1</a:t>
            </a:r>
            <a:endParaRPr sz="700"/>
          </a:p>
        </p:txBody>
      </p:sp>
      <p:sp>
        <p:nvSpPr>
          <p:cNvPr id="141" name="Google Shape;141;p25"/>
          <p:cNvSpPr txBox="1"/>
          <p:nvPr/>
        </p:nvSpPr>
        <p:spPr>
          <a:xfrm>
            <a:off x="2374816" y="3164764"/>
            <a:ext cx="2513400" cy="3693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2400">
                <a:solidFill>
                  <a:srgbClr val="414B3B"/>
                </a:solidFill>
              </a:rPr>
              <a:t>Honors Thesis</a:t>
            </a:r>
            <a:endParaRPr sz="2400"/>
          </a:p>
        </p:txBody>
      </p:sp>
      <p:sp>
        <p:nvSpPr>
          <p:cNvPr id="142" name="Google Shape;142;p25"/>
          <p:cNvSpPr txBox="1"/>
          <p:nvPr/>
        </p:nvSpPr>
        <p:spPr>
          <a:xfrm>
            <a:off x="4380612" y="3141677"/>
            <a:ext cx="2414100" cy="3693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 sz="2400" b="1">
                <a:solidFill>
                  <a:srgbClr val="414B3B"/>
                </a:solidFill>
              </a:rPr>
              <a:t>COSC 449</a:t>
            </a:r>
            <a:endParaRPr sz="2400"/>
          </a:p>
        </p:txBody>
      </p:sp>
      <p:sp>
        <p:nvSpPr>
          <p:cNvPr id="143" name="Google Shape;143;p25"/>
          <p:cNvSpPr txBox="1">
            <a:spLocks noGrp="1"/>
          </p:cNvSpPr>
          <p:nvPr>
            <p:ph type="sldNum" idx="12"/>
          </p:nvPr>
        </p:nvSpPr>
        <p:spPr>
          <a:xfrm>
            <a:off x="7053850" y="221288"/>
            <a:ext cx="1066800" cy="182700"/>
          </a:xfrm>
          <a:prstGeom prst="rect">
            <a:avLst/>
          </a:prstGeom>
        </p:spPr>
        <p:txBody>
          <a:bodyPr spcFirstLastPara="1" wrap="square" lIns="45725" tIns="22850" rIns="45725" bIns="2285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312"/>
        <p:cNvGrpSpPr/>
        <p:nvPr/>
      </p:nvGrpSpPr>
      <p:grpSpPr>
        <a:xfrm>
          <a:off x="0" y="0"/>
          <a:ext cx="0" cy="0"/>
          <a:chOff x="0" y="0"/>
          <a:chExt cx="0" cy="0"/>
        </a:xfrm>
      </p:grpSpPr>
      <p:grpSp>
        <p:nvGrpSpPr>
          <p:cNvPr id="313" name="Google Shape;313;p34"/>
          <p:cNvGrpSpPr/>
          <p:nvPr/>
        </p:nvGrpSpPr>
        <p:grpSpPr>
          <a:xfrm rot="-5400000">
            <a:off x="4237783" y="-4433940"/>
            <a:ext cx="641304" cy="9439392"/>
            <a:chOff x="0" y="-28575"/>
            <a:chExt cx="337813" cy="4972288"/>
          </a:xfrm>
        </p:grpSpPr>
        <p:sp>
          <p:nvSpPr>
            <p:cNvPr id="314" name="Google Shape;314;p34"/>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315" name="Google Shape;315;p34"/>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16" name="Google Shape;316;p34"/>
          <p:cNvGrpSpPr/>
          <p:nvPr/>
        </p:nvGrpSpPr>
        <p:grpSpPr>
          <a:xfrm rot="-5400000">
            <a:off x="8185281" y="42430"/>
            <a:ext cx="402081" cy="486640"/>
            <a:chOff x="0" y="-28575"/>
            <a:chExt cx="211800" cy="256342"/>
          </a:xfrm>
        </p:grpSpPr>
        <p:sp>
          <p:nvSpPr>
            <p:cNvPr id="317" name="Google Shape;317;p34"/>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318" name="Google Shape;318;p34"/>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19" name="Google Shape;319;p34"/>
          <p:cNvSpPr txBox="1"/>
          <p:nvPr/>
        </p:nvSpPr>
        <p:spPr>
          <a:xfrm>
            <a:off x="5503725" y="978150"/>
            <a:ext cx="34704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a:solidFill>
                  <a:srgbClr val="5D5340"/>
                </a:solidFill>
                <a:latin typeface="Anton"/>
                <a:ea typeface="Anton"/>
                <a:cs typeface="Anton"/>
                <a:sym typeface="Anton"/>
              </a:rPr>
              <a:t>Segformer</a:t>
            </a:r>
            <a:endParaRPr sz="700"/>
          </a:p>
        </p:txBody>
      </p:sp>
      <p:sp>
        <p:nvSpPr>
          <p:cNvPr id="320" name="Google Shape;320;p34"/>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321" name="Google Shape;321;p34"/>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322" name="Google Shape;322;p34"/>
          <p:cNvPicPr preferRelativeResize="0"/>
          <p:nvPr/>
        </p:nvPicPr>
        <p:blipFill rotWithShape="1">
          <a:blip r:embed="rId3">
            <a:alphaModFix/>
          </a:blip>
          <a:srcRect r="2075"/>
          <a:stretch/>
        </p:blipFill>
        <p:spPr>
          <a:xfrm>
            <a:off x="1350" y="673350"/>
            <a:ext cx="4416624" cy="2240450"/>
          </a:xfrm>
          <a:prstGeom prst="rect">
            <a:avLst/>
          </a:prstGeom>
          <a:noFill/>
          <a:ln>
            <a:noFill/>
          </a:ln>
        </p:spPr>
      </p:pic>
      <p:sp>
        <p:nvSpPr>
          <p:cNvPr id="323" name="Google Shape;323;p34"/>
          <p:cNvSpPr txBox="1"/>
          <p:nvPr/>
        </p:nvSpPr>
        <p:spPr>
          <a:xfrm>
            <a:off x="4136700" y="1745400"/>
            <a:ext cx="5007300" cy="3471000"/>
          </a:xfrm>
          <a:prstGeom prst="rect">
            <a:avLst/>
          </a:prstGeom>
          <a:noFill/>
          <a:ln>
            <a:noFill/>
          </a:ln>
        </p:spPr>
        <p:txBody>
          <a:bodyPr spcFirstLastPara="1" wrap="square" lIns="0" tIns="0" rIns="0" bIns="0" anchor="t" anchorCtr="0">
            <a:spAutoFit/>
          </a:bodyPr>
          <a:lstStyle/>
          <a:p>
            <a:pPr marL="457200" lvl="0" indent="-323850" algn="l" rtl="0">
              <a:lnSpc>
                <a:spcPct val="140000"/>
              </a:lnSpc>
              <a:spcBef>
                <a:spcPts val="0"/>
              </a:spcBef>
              <a:spcAft>
                <a:spcPts val="0"/>
              </a:spcAft>
              <a:buClr>
                <a:srgbClr val="5D5340"/>
              </a:buClr>
              <a:buSzPts val="1500"/>
              <a:buChar char="-"/>
            </a:pPr>
            <a:r>
              <a:rPr lang="en" sz="1500">
                <a:solidFill>
                  <a:srgbClr val="5D5340"/>
                </a:solidFill>
              </a:rPr>
              <a:t>Transformer-based model with hierarchical encoders.</a:t>
            </a:r>
            <a:endParaRPr sz="1500">
              <a:solidFill>
                <a:srgbClr val="5D5340"/>
              </a:solidFill>
            </a:endParaRPr>
          </a:p>
          <a:p>
            <a:pPr marL="457200" lvl="0" indent="-323850" algn="l" rtl="0">
              <a:lnSpc>
                <a:spcPct val="140000"/>
              </a:lnSpc>
              <a:spcBef>
                <a:spcPts val="0"/>
              </a:spcBef>
              <a:spcAft>
                <a:spcPts val="0"/>
              </a:spcAft>
              <a:buClr>
                <a:srgbClr val="5D5340"/>
              </a:buClr>
              <a:buSzPts val="1500"/>
              <a:buChar char="-"/>
            </a:pPr>
            <a:r>
              <a:rPr lang="en" sz="1500">
                <a:solidFill>
                  <a:srgbClr val="5D5340"/>
                </a:solidFill>
              </a:rPr>
              <a:t>Handles long-range dependencies better.</a:t>
            </a:r>
            <a:endParaRPr sz="1500">
              <a:solidFill>
                <a:srgbClr val="5D5340"/>
              </a:solidFill>
            </a:endParaRPr>
          </a:p>
          <a:p>
            <a:pPr marL="457200" lvl="0" indent="-323850" algn="l" rtl="0">
              <a:lnSpc>
                <a:spcPct val="100000"/>
              </a:lnSpc>
              <a:spcBef>
                <a:spcPts val="0"/>
              </a:spcBef>
              <a:spcAft>
                <a:spcPts val="0"/>
              </a:spcAft>
              <a:buClr>
                <a:srgbClr val="5D5340"/>
              </a:buClr>
              <a:buSzPts val="1500"/>
              <a:buChar char="-"/>
            </a:pPr>
            <a:r>
              <a:rPr lang="en" sz="1500">
                <a:solidFill>
                  <a:srgbClr val="5D5340"/>
                </a:solidFill>
              </a:rPr>
              <a:t>No positional encoding—uses learnable embeddings instead, making it efficient.</a:t>
            </a:r>
            <a:endParaRPr sz="1500">
              <a:solidFill>
                <a:srgbClr val="5D5340"/>
              </a:solidFill>
            </a:endParaRPr>
          </a:p>
          <a:p>
            <a:pPr marL="457200" lvl="0" indent="0" algn="l" rtl="0">
              <a:lnSpc>
                <a:spcPct val="100000"/>
              </a:lnSpc>
              <a:spcBef>
                <a:spcPts val="0"/>
              </a:spcBef>
              <a:spcAft>
                <a:spcPts val="0"/>
              </a:spcAft>
              <a:buNone/>
            </a:pPr>
            <a:endParaRPr sz="1500">
              <a:solidFill>
                <a:srgbClr val="5D5340"/>
              </a:solidFill>
            </a:endParaRPr>
          </a:p>
          <a:p>
            <a:pPr marL="457200" lvl="0" indent="-323850" algn="l" rtl="0">
              <a:lnSpc>
                <a:spcPct val="115000"/>
              </a:lnSpc>
              <a:spcBef>
                <a:spcPts val="1200"/>
              </a:spcBef>
              <a:spcAft>
                <a:spcPts val="0"/>
              </a:spcAft>
              <a:buClr>
                <a:srgbClr val="5D5340"/>
              </a:buClr>
              <a:buSzPts val="1500"/>
              <a:buChar char="●"/>
            </a:pPr>
            <a:r>
              <a:rPr lang="en" sz="1500">
                <a:solidFill>
                  <a:srgbClr val="5D5340"/>
                </a:solidFill>
              </a:rPr>
              <a:t>4 input channels</a:t>
            </a:r>
            <a:endParaRPr sz="1500">
              <a:solidFill>
                <a:srgbClr val="5D5340"/>
              </a:solidFill>
            </a:endParaRPr>
          </a:p>
          <a:p>
            <a:pPr marL="457200" lvl="0" indent="-323850" algn="l" rtl="0">
              <a:lnSpc>
                <a:spcPct val="115000"/>
              </a:lnSpc>
              <a:spcBef>
                <a:spcPts val="0"/>
              </a:spcBef>
              <a:spcAft>
                <a:spcPts val="0"/>
              </a:spcAft>
              <a:buClr>
                <a:srgbClr val="5D5340"/>
              </a:buClr>
              <a:buSzPts val="1500"/>
              <a:buChar char="●"/>
            </a:pPr>
            <a:r>
              <a:rPr lang="en" sz="1500">
                <a:solidFill>
                  <a:srgbClr val="5D5340"/>
                </a:solidFill>
              </a:rPr>
              <a:t>4 output classes</a:t>
            </a:r>
            <a:endParaRPr sz="1500">
              <a:solidFill>
                <a:srgbClr val="5D5340"/>
              </a:solidFill>
            </a:endParaRPr>
          </a:p>
          <a:p>
            <a:pPr marL="457200" lvl="0" indent="-323850" algn="l" rtl="0">
              <a:lnSpc>
                <a:spcPct val="115000"/>
              </a:lnSpc>
              <a:spcBef>
                <a:spcPts val="0"/>
              </a:spcBef>
              <a:spcAft>
                <a:spcPts val="0"/>
              </a:spcAft>
              <a:buClr>
                <a:srgbClr val="5D5340"/>
              </a:buClr>
              <a:buSzPts val="1500"/>
              <a:buChar char="●"/>
            </a:pPr>
            <a:r>
              <a:rPr lang="en" sz="1500">
                <a:solidFill>
                  <a:srgbClr val="5D5340"/>
                </a:solidFill>
              </a:rPr>
              <a:t>Batch size: 2</a:t>
            </a:r>
            <a:endParaRPr sz="1500">
              <a:solidFill>
                <a:srgbClr val="5D5340"/>
              </a:solidFill>
            </a:endParaRPr>
          </a:p>
          <a:p>
            <a:pPr marL="457200" lvl="0" indent="-323850" algn="l" rtl="0">
              <a:lnSpc>
                <a:spcPct val="115000"/>
              </a:lnSpc>
              <a:spcBef>
                <a:spcPts val="0"/>
              </a:spcBef>
              <a:spcAft>
                <a:spcPts val="0"/>
              </a:spcAft>
              <a:buClr>
                <a:srgbClr val="5D5340"/>
              </a:buClr>
              <a:buSzPts val="1500"/>
              <a:buChar char="●"/>
            </a:pPr>
            <a:r>
              <a:rPr lang="en" sz="1500">
                <a:solidFill>
                  <a:srgbClr val="5D5340"/>
                </a:solidFill>
              </a:rPr>
              <a:t>Learning Rate: 0.0001 (1e-4)</a:t>
            </a:r>
            <a:endParaRPr sz="1500">
              <a:solidFill>
                <a:srgbClr val="5D5340"/>
              </a:solidFill>
            </a:endParaRPr>
          </a:p>
          <a:p>
            <a:pPr marL="457200" lvl="0" indent="-323850" algn="l" rtl="0">
              <a:lnSpc>
                <a:spcPct val="115000"/>
              </a:lnSpc>
              <a:spcBef>
                <a:spcPts val="0"/>
              </a:spcBef>
              <a:spcAft>
                <a:spcPts val="0"/>
              </a:spcAft>
              <a:buClr>
                <a:srgbClr val="5D5340"/>
              </a:buClr>
              <a:buSzPts val="1500"/>
              <a:buChar char="●"/>
            </a:pPr>
            <a:r>
              <a:rPr lang="en" sz="1500">
                <a:solidFill>
                  <a:srgbClr val="5D5340"/>
                </a:solidFill>
              </a:rPr>
              <a:t>Trained 50 epochs with AdamW optimizer</a:t>
            </a:r>
            <a:endParaRPr sz="1500">
              <a:solidFill>
                <a:srgbClr val="5D5340"/>
              </a:solidFill>
            </a:endParaRPr>
          </a:p>
          <a:p>
            <a:pPr marL="457200" lvl="0" indent="-323850" algn="l" rtl="0">
              <a:lnSpc>
                <a:spcPct val="115000"/>
              </a:lnSpc>
              <a:spcBef>
                <a:spcPts val="0"/>
              </a:spcBef>
              <a:spcAft>
                <a:spcPts val="0"/>
              </a:spcAft>
              <a:buClr>
                <a:srgbClr val="5D5340"/>
              </a:buClr>
              <a:buSzPts val="1500"/>
              <a:buChar char="●"/>
            </a:pPr>
            <a:r>
              <a:rPr lang="en" sz="1500">
                <a:solidFill>
                  <a:srgbClr val="5D5340"/>
                </a:solidFill>
              </a:rPr>
              <a:t>Loss function: Cross-Entropy Loss.</a:t>
            </a:r>
            <a:endParaRPr sz="1500">
              <a:solidFill>
                <a:srgbClr val="5D5340"/>
              </a:solidFill>
            </a:endParaRPr>
          </a:p>
          <a:p>
            <a:pPr marL="0" lvl="0" indent="0" algn="l" rtl="0">
              <a:lnSpc>
                <a:spcPct val="115000"/>
              </a:lnSpc>
              <a:spcBef>
                <a:spcPts val="1200"/>
              </a:spcBef>
              <a:spcAft>
                <a:spcPts val="0"/>
              </a:spcAft>
              <a:buClr>
                <a:schemeClr val="dk1"/>
              </a:buClr>
              <a:buSzPts val="1100"/>
              <a:buFont typeface="Arial"/>
              <a:buNone/>
            </a:pPr>
            <a:endParaRPr sz="1500">
              <a:solidFill>
                <a:srgbClr val="5D5340"/>
              </a:solidFill>
            </a:endParaRPr>
          </a:p>
        </p:txBody>
      </p:sp>
      <p:pic>
        <p:nvPicPr>
          <p:cNvPr id="324" name="Google Shape;324;p34" title="diagram.png"/>
          <p:cNvPicPr preferRelativeResize="0"/>
          <p:nvPr/>
        </p:nvPicPr>
        <p:blipFill rotWithShape="1">
          <a:blip r:embed="rId4">
            <a:alphaModFix/>
          </a:blip>
          <a:srcRect b="12709"/>
          <a:stretch/>
        </p:blipFill>
        <p:spPr>
          <a:xfrm>
            <a:off x="823263" y="3316425"/>
            <a:ext cx="3018924" cy="1756800"/>
          </a:xfrm>
          <a:prstGeom prst="rect">
            <a:avLst/>
          </a:prstGeom>
          <a:noFill/>
          <a:ln>
            <a:noFill/>
          </a:ln>
        </p:spPr>
      </p:pic>
      <p:sp>
        <p:nvSpPr>
          <p:cNvPr id="325" name="Google Shape;325;p34"/>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10</a:t>
            </a:fld>
            <a:endParaRPr/>
          </a:p>
        </p:txBody>
      </p:sp>
      <p:sp>
        <p:nvSpPr>
          <p:cNvPr id="326" name="Google Shape;326;p34"/>
          <p:cNvSpPr txBox="1"/>
          <p:nvPr/>
        </p:nvSpPr>
        <p:spPr>
          <a:xfrm>
            <a:off x="1350" y="2868975"/>
            <a:ext cx="45396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700">
                <a:solidFill>
                  <a:schemeClr val="dk1"/>
                </a:solidFill>
              </a:rPr>
              <a:t>Xie, E., Wang, W., Yu, Z., Anandkumar, A., Alvarez, J. M., &amp; Luo, P. (2021). </a:t>
            </a:r>
            <a:r>
              <a:rPr lang="en" sz="700" i="1">
                <a:solidFill>
                  <a:schemeClr val="dk1"/>
                </a:solidFill>
              </a:rPr>
              <a:t>SegFormer: Simple and Efficient Design for Semantic Segmentation with Transformers</a:t>
            </a:r>
            <a:r>
              <a:rPr lang="en" sz="700">
                <a:solidFill>
                  <a:schemeClr val="dk1"/>
                </a:solidFill>
              </a:rPr>
              <a:t>. arXiv preprint arXiv:2105.15203. Available at:</a:t>
            </a:r>
            <a:r>
              <a:rPr lang="en" sz="700">
                <a:solidFill>
                  <a:schemeClr val="dk1"/>
                </a:solidFill>
                <a:uFill>
                  <a:noFill/>
                </a:uFill>
                <a:hlinkClick r:id="rId5">
                  <a:extLst>
                    <a:ext uri="{A12FA001-AC4F-418D-AE19-62706E023703}">
                      <ahyp:hlinkClr xmlns:ahyp="http://schemas.microsoft.com/office/drawing/2018/hyperlinkcolor" val="tx"/>
                    </a:ext>
                  </a:extLst>
                </a:hlinkClick>
              </a:rPr>
              <a:t> </a:t>
            </a:r>
            <a:r>
              <a:rPr lang="en" sz="700" u="sng">
                <a:solidFill>
                  <a:schemeClr val="hlink"/>
                </a:solidFill>
                <a:hlinkClick r:id="rId5"/>
              </a:rPr>
              <a:t>https://arxiv.org/abs/2105.15203</a:t>
            </a:r>
            <a:endParaRPr sz="13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330"/>
        <p:cNvGrpSpPr/>
        <p:nvPr/>
      </p:nvGrpSpPr>
      <p:grpSpPr>
        <a:xfrm>
          <a:off x="0" y="0"/>
          <a:ext cx="0" cy="0"/>
          <a:chOff x="0" y="0"/>
          <a:chExt cx="0" cy="0"/>
        </a:xfrm>
      </p:grpSpPr>
      <p:grpSp>
        <p:nvGrpSpPr>
          <p:cNvPr id="331" name="Google Shape;331;p35"/>
          <p:cNvGrpSpPr/>
          <p:nvPr/>
        </p:nvGrpSpPr>
        <p:grpSpPr>
          <a:xfrm rot="-5400000">
            <a:off x="4237783" y="-4433940"/>
            <a:ext cx="641304" cy="9439392"/>
            <a:chOff x="0" y="-28575"/>
            <a:chExt cx="337813" cy="4972288"/>
          </a:xfrm>
        </p:grpSpPr>
        <p:sp>
          <p:nvSpPr>
            <p:cNvPr id="332" name="Google Shape;332;p35"/>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333" name="Google Shape;333;p35"/>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34" name="Google Shape;334;p35"/>
          <p:cNvGrpSpPr/>
          <p:nvPr/>
        </p:nvGrpSpPr>
        <p:grpSpPr>
          <a:xfrm rot="-5400000">
            <a:off x="8185281" y="42430"/>
            <a:ext cx="402081" cy="486640"/>
            <a:chOff x="0" y="-28575"/>
            <a:chExt cx="211800" cy="256342"/>
          </a:xfrm>
        </p:grpSpPr>
        <p:sp>
          <p:nvSpPr>
            <p:cNvPr id="335" name="Google Shape;335;p35"/>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336" name="Google Shape;336;p35"/>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37" name="Google Shape;337;p35"/>
          <p:cNvSpPr txBox="1"/>
          <p:nvPr/>
        </p:nvSpPr>
        <p:spPr>
          <a:xfrm>
            <a:off x="813850" y="978150"/>
            <a:ext cx="81603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a:solidFill>
                  <a:srgbClr val="5D5340"/>
                </a:solidFill>
                <a:latin typeface="Anton"/>
                <a:ea typeface="Anton"/>
                <a:cs typeface="Anton"/>
                <a:sym typeface="Anton"/>
              </a:rPr>
              <a:t>Why Unet &amp; Segformer?</a:t>
            </a:r>
            <a:endParaRPr sz="700"/>
          </a:p>
        </p:txBody>
      </p:sp>
      <p:sp>
        <p:nvSpPr>
          <p:cNvPr id="338" name="Google Shape;338;p35"/>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339" name="Google Shape;339;p35"/>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340" name="Google Shape;340;p35"/>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11</a:t>
            </a:fld>
            <a:endParaRPr/>
          </a:p>
        </p:txBody>
      </p:sp>
      <p:graphicFrame>
        <p:nvGraphicFramePr>
          <p:cNvPr id="341" name="Google Shape;341;p35"/>
          <p:cNvGraphicFramePr/>
          <p:nvPr/>
        </p:nvGraphicFramePr>
        <p:xfrm>
          <a:off x="952500" y="1880150"/>
          <a:ext cx="7239000" cy="2377260"/>
        </p:xfrm>
        <a:graphic>
          <a:graphicData uri="http://schemas.openxmlformats.org/drawingml/2006/table">
            <a:tbl>
              <a:tblPr>
                <a:noFill/>
                <a:tableStyleId>{1D1F5AF3-437E-42A1-8583-F1CBBE281B6A}</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b="1"/>
                        <a:t>Feature</a:t>
                      </a:r>
                      <a:endParaRPr b="1"/>
                    </a:p>
                  </a:txBody>
                  <a:tcPr marL="91425" marR="91425" marT="91425" marB="91425"/>
                </a:tc>
                <a:tc>
                  <a:txBody>
                    <a:bodyPr/>
                    <a:lstStyle/>
                    <a:p>
                      <a:pPr marL="0" lvl="0" indent="0" algn="l" rtl="0">
                        <a:spcBef>
                          <a:spcPts val="0"/>
                        </a:spcBef>
                        <a:spcAft>
                          <a:spcPts val="0"/>
                        </a:spcAft>
                        <a:buNone/>
                      </a:pPr>
                      <a:r>
                        <a:rPr lang="en" b="1"/>
                        <a:t>U-Net</a:t>
                      </a:r>
                      <a:endParaRPr b="1"/>
                    </a:p>
                  </a:txBody>
                  <a:tcPr marL="91425" marR="91425" marT="91425" marB="91425"/>
                </a:tc>
                <a:tc>
                  <a:txBody>
                    <a:bodyPr/>
                    <a:lstStyle/>
                    <a:p>
                      <a:pPr marL="0" lvl="0" indent="0" algn="l" rtl="0">
                        <a:spcBef>
                          <a:spcPts val="0"/>
                        </a:spcBef>
                        <a:spcAft>
                          <a:spcPts val="0"/>
                        </a:spcAft>
                        <a:buNone/>
                      </a:pPr>
                      <a:r>
                        <a:rPr lang="en" b="1"/>
                        <a:t>Segformer</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Architecture</a:t>
                      </a:r>
                      <a:endParaRPr/>
                    </a:p>
                  </a:txBody>
                  <a:tcPr marL="91425" marR="91425" marT="91425" marB="91425"/>
                </a:tc>
                <a:tc>
                  <a:txBody>
                    <a:bodyPr/>
                    <a:lstStyle/>
                    <a:p>
                      <a:pPr marL="0" lvl="0" indent="0" algn="l" rtl="0">
                        <a:spcBef>
                          <a:spcPts val="0"/>
                        </a:spcBef>
                        <a:spcAft>
                          <a:spcPts val="0"/>
                        </a:spcAft>
                        <a:buNone/>
                      </a:pPr>
                      <a:r>
                        <a:rPr lang="en"/>
                        <a:t>CNN-based</a:t>
                      </a:r>
                      <a:endParaRPr/>
                    </a:p>
                  </a:txBody>
                  <a:tcPr marL="91425" marR="91425" marT="91425" marB="91425"/>
                </a:tc>
                <a:tc>
                  <a:txBody>
                    <a:bodyPr/>
                    <a:lstStyle/>
                    <a:p>
                      <a:pPr marL="0" lvl="0" indent="0" algn="l" rtl="0">
                        <a:spcBef>
                          <a:spcPts val="0"/>
                        </a:spcBef>
                        <a:spcAft>
                          <a:spcPts val="0"/>
                        </a:spcAft>
                        <a:buNone/>
                      </a:pPr>
                      <a:r>
                        <a:rPr lang="en"/>
                        <a:t>Transformer-based</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Memory Efficiency</a:t>
                      </a:r>
                      <a:endParaRPr/>
                    </a:p>
                  </a:txBody>
                  <a:tcPr marL="91425" marR="91425" marT="91425" marB="91425"/>
                </a:tc>
                <a:tc>
                  <a:txBody>
                    <a:bodyPr/>
                    <a:lstStyle/>
                    <a:p>
                      <a:pPr marL="0" lvl="0" indent="0" algn="l" rtl="0">
                        <a:spcBef>
                          <a:spcPts val="0"/>
                        </a:spcBef>
                        <a:spcAft>
                          <a:spcPts val="0"/>
                        </a:spcAft>
                        <a:buNone/>
                      </a:pPr>
                      <a:r>
                        <a:rPr lang="en"/>
                        <a:t>High</a:t>
                      </a:r>
                      <a:endParaRPr/>
                    </a:p>
                  </a:txBody>
                  <a:tcPr marL="91425" marR="91425" marT="91425" marB="91425"/>
                </a:tc>
                <a:tc>
                  <a:txBody>
                    <a:bodyPr/>
                    <a:lstStyle/>
                    <a:p>
                      <a:pPr marL="0" lvl="0" indent="0" algn="l" rtl="0">
                        <a:spcBef>
                          <a:spcPts val="0"/>
                        </a:spcBef>
                        <a:spcAft>
                          <a:spcPts val="0"/>
                        </a:spcAft>
                        <a:buNone/>
                      </a:pPr>
                      <a:r>
                        <a:rPr lang="en"/>
                        <a:t>Moderate</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Handles Global Context</a:t>
                      </a:r>
                      <a:endParaRPr/>
                    </a:p>
                  </a:txBody>
                  <a:tcPr marL="91425" marR="91425" marT="91425" marB="91425"/>
                </a:tc>
                <a:tc>
                  <a:txBody>
                    <a:bodyPr/>
                    <a:lstStyle/>
                    <a:p>
                      <a:pPr marL="0" lvl="0" indent="0" algn="l" rtl="0">
                        <a:spcBef>
                          <a:spcPts val="0"/>
                        </a:spcBef>
                        <a:spcAft>
                          <a:spcPts val="0"/>
                        </a:spcAft>
                        <a:buNone/>
                      </a:pPr>
                      <a:r>
                        <a:rPr lang="en"/>
                        <a:t>❌</a:t>
                      </a:r>
                      <a:endParaRPr/>
                    </a:p>
                  </a:txBody>
                  <a:tcPr marL="91425" marR="91425" marT="91425" marB="91425"/>
                </a:tc>
                <a:tc>
                  <a:txBody>
                    <a:bodyPr/>
                    <a:lstStyle/>
                    <a:p>
                      <a:pPr marL="0" lvl="0" indent="0" algn="l" rtl="0">
                        <a:spcBef>
                          <a:spcPts val="0"/>
                        </a:spcBef>
                        <a:spcAft>
                          <a:spcPts val="0"/>
                        </a:spcAft>
                        <a:buNone/>
                      </a:pPr>
                      <a:r>
                        <a:rPr lang="en"/>
                        <a:t>✅</a:t>
                      </a:r>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Ease of Training</a:t>
                      </a:r>
                      <a:endParaRPr/>
                    </a:p>
                  </a:txBody>
                  <a:tcPr marL="91425" marR="91425" marT="91425" marB="91425"/>
                </a:tc>
                <a:tc>
                  <a:txBody>
                    <a:bodyPr/>
                    <a:lstStyle/>
                    <a:p>
                      <a:pPr marL="0" lvl="0" indent="0" algn="l" rtl="0">
                        <a:spcBef>
                          <a:spcPts val="0"/>
                        </a:spcBef>
                        <a:spcAft>
                          <a:spcPts val="0"/>
                        </a:spcAft>
                        <a:buNone/>
                      </a:pPr>
                      <a:r>
                        <a:rPr lang="en"/>
                        <a:t>Easier</a:t>
                      </a:r>
                      <a:endParaRPr/>
                    </a:p>
                  </a:txBody>
                  <a:tcPr marL="91425" marR="91425" marT="91425" marB="91425"/>
                </a:tc>
                <a:tc>
                  <a:txBody>
                    <a:bodyPr/>
                    <a:lstStyle/>
                    <a:p>
                      <a:pPr marL="0" lvl="0" indent="0" algn="l" rtl="0">
                        <a:spcBef>
                          <a:spcPts val="0"/>
                        </a:spcBef>
                        <a:spcAft>
                          <a:spcPts val="0"/>
                        </a:spcAft>
                        <a:buNone/>
                      </a:pPr>
                      <a:r>
                        <a:rPr lang="en"/>
                        <a:t>Needs more resources</a:t>
                      </a:r>
                      <a:endParaRPr/>
                    </a:p>
                  </a:txBody>
                  <a:tcPr marL="91425" marR="91425" marT="91425" marB="91425"/>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a:t>Number of Params</a:t>
                      </a:r>
                      <a:endParaRPr/>
                    </a:p>
                  </a:txBody>
                  <a:tcPr marL="91425" marR="91425" marT="91425" marB="91425"/>
                </a:tc>
                <a:tc>
                  <a:txBody>
                    <a:bodyPr/>
                    <a:lstStyle/>
                    <a:p>
                      <a:pPr marL="0" lvl="0" indent="0" algn="l" rtl="0">
                        <a:spcBef>
                          <a:spcPts val="0"/>
                        </a:spcBef>
                        <a:spcAft>
                          <a:spcPts val="0"/>
                        </a:spcAft>
                        <a:buNone/>
                      </a:pPr>
                      <a:r>
                        <a:rPr lang="en"/>
                        <a:t>Fewer</a:t>
                      </a:r>
                      <a:endParaRPr/>
                    </a:p>
                  </a:txBody>
                  <a:tcPr marL="91425" marR="91425" marT="91425" marB="91425"/>
                </a:tc>
                <a:tc>
                  <a:txBody>
                    <a:bodyPr/>
                    <a:lstStyle/>
                    <a:p>
                      <a:pPr marL="0" lvl="0" indent="0" algn="l" rtl="0">
                        <a:spcBef>
                          <a:spcPts val="0"/>
                        </a:spcBef>
                        <a:spcAft>
                          <a:spcPts val="0"/>
                        </a:spcAft>
                        <a:buNone/>
                      </a:pPr>
                      <a:r>
                        <a:rPr lang="en"/>
                        <a:t>More</a:t>
                      </a:r>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345"/>
        <p:cNvGrpSpPr/>
        <p:nvPr/>
      </p:nvGrpSpPr>
      <p:grpSpPr>
        <a:xfrm>
          <a:off x="0" y="0"/>
          <a:ext cx="0" cy="0"/>
          <a:chOff x="0" y="0"/>
          <a:chExt cx="0" cy="0"/>
        </a:xfrm>
      </p:grpSpPr>
      <p:grpSp>
        <p:nvGrpSpPr>
          <p:cNvPr id="346" name="Google Shape;346;p36"/>
          <p:cNvGrpSpPr/>
          <p:nvPr/>
        </p:nvGrpSpPr>
        <p:grpSpPr>
          <a:xfrm rot="-5400000">
            <a:off x="4237783" y="-4433940"/>
            <a:ext cx="641304" cy="9439392"/>
            <a:chOff x="0" y="-28575"/>
            <a:chExt cx="337813" cy="4972288"/>
          </a:xfrm>
        </p:grpSpPr>
        <p:sp>
          <p:nvSpPr>
            <p:cNvPr id="347" name="Google Shape;347;p36"/>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348" name="Google Shape;348;p36"/>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49" name="Google Shape;349;p36"/>
          <p:cNvGrpSpPr/>
          <p:nvPr/>
        </p:nvGrpSpPr>
        <p:grpSpPr>
          <a:xfrm rot="-5400000">
            <a:off x="8185285" y="42434"/>
            <a:ext cx="402074" cy="486640"/>
            <a:chOff x="0" y="-28575"/>
            <a:chExt cx="211796" cy="256342"/>
          </a:xfrm>
        </p:grpSpPr>
        <p:sp>
          <p:nvSpPr>
            <p:cNvPr id="350" name="Google Shape;350;p36"/>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351" name="Google Shape;351;p36"/>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52" name="Google Shape;352;p36"/>
          <p:cNvSpPr txBox="1"/>
          <p:nvPr/>
        </p:nvSpPr>
        <p:spPr>
          <a:xfrm>
            <a:off x="247925" y="787075"/>
            <a:ext cx="4531500" cy="631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4100">
                <a:solidFill>
                  <a:srgbClr val="414B3B"/>
                </a:solidFill>
                <a:latin typeface="Anton"/>
                <a:ea typeface="Anton"/>
                <a:cs typeface="Anton"/>
                <a:sym typeface="Anton"/>
              </a:rPr>
              <a:t>Study Area &amp; Dataset</a:t>
            </a:r>
            <a:endParaRPr sz="700"/>
          </a:p>
        </p:txBody>
      </p:sp>
      <p:sp>
        <p:nvSpPr>
          <p:cNvPr id="353" name="Google Shape;353;p36"/>
          <p:cNvSpPr txBox="1"/>
          <p:nvPr/>
        </p:nvSpPr>
        <p:spPr>
          <a:xfrm>
            <a:off x="247925" y="1683513"/>
            <a:ext cx="5058300" cy="1280700"/>
          </a:xfrm>
          <a:prstGeom prst="rect">
            <a:avLst/>
          </a:prstGeom>
          <a:noFill/>
          <a:ln>
            <a:noFill/>
          </a:ln>
        </p:spPr>
        <p:txBody>
          <a:bodyPr spcFirstLastPara="1" wrap="square" lIns="0" tIns="0" rIns="0" bIns="0" anchor="t" anchorCtr="0">
            <a:spAutoFit/>
          </a:bodyPr>
          <a:lstStyle/>
          <a:p>
            <a:pPr marL="457200" lvl="1" indent="-330200" algn="l" rtl="0">
              <a:lnSpc>
                <a:spcPct val="140000"/>
              </a:lnSpc>
              <a:spcBef>
                <a:spcPts val="0"/>
              </a:spcBef>
              <a:spcAft>
                <a:spcPts val="0"/>
              </a:spcAft>
              <a:buClr>
                <a:srgbClr val="414B3B"/>
              </a:buClr>
              <a:buSzPts val="1600"/>
              <a:buChar char="•"/>
            </a:pPr>
            <a:r>
              <a:rPr lang="en" sz="1600">
                <a:solidFill>
                  <a:srgbClr val="414B3B"/>
                </a:solidFill>
              </a:rPr>
              <a:t>Saskatchewan: major crops (Barley, Wheat, Rapeseed)</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Data: Sentinel-2 imagery (Summer 2023)</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Crop masks from Canadian open government data</a:t>
            </a:r>
            <a:endParaRPr sz="1600">
              <a:solidFill>
                <a:srgbClr val="414B3B"/>
              </a:solidFill>
            </a:endParaRPr>
          </a:p>
        </p:txBody>
      </p:sp>
      <p:sp>
        <p:nvSpPr>
          <p:cNvPr id="354" name="Google Shape;354;p36"/>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355" name="Google Shape;355;p36"/>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356" name="Google Shape;356;p36" descr="Barley (Provided by Getty Images)"/>
          <p:cNvPicPr preferRelativeResize="0"/>
          <p:nvPr/>
        </p:nvPicPr>
        <p:blipFill>
          <a:blip r:embed="rId3">
            <a:alphaModFix/>
          </a:blip>
          <a:stretch>
            <a:fillRect/>
          </a:stretch>
        </p:blipFill>
        <p:spPr>
          <a:xfrm>
            <a:off x="5728450" y="606404"/>
            <a:ext cx="3104074" cy="4653844"/>
          </a:xfrm>
          <a:prstGeom prst="rect">
            <a:avLst/>
          </a:prstGeom>
          <a:noFill/>
          <a:ln>
            <a:noFill/>
          </a:ln>
        </p:spPr>
      </p:pic>
      <p:sp>
        <p:nvSpPr>
          <p:cNvPr id="357" name="Google Shape;357;p36"/>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12</a:t>
            </a:fld>
            <a:endParaRPr/>
          </a:p>
        </p:txBody>
      </p:sp>
      <p:pic>
        <p:nvPicPr>
          <p:cNvPr id="358" name="Google Shape;358;p36"/>
          <p:cNvPicPr preferRelativeResize="0"/>
          <p:nvPr/>
        </p:nvPicPr>
        <p:blipFill rotWithShape="1">
          <a:blip r:embed="rId4">
            <a:alphaModFix/>
          </a:blip>
          <a:srcRect t="70370" b="17542"/>
          <a:stretch/>
        </p:blipFill>
        <p:spPr>
          <a:xfrm>
            <a:off x="356650" y="4142875"/>
            <a:ext cx="4993249" cy="261600"/>
          </a:xfrm>
          <a:prstGeom prst="rect">
            <a:avLst/>
          </a:prstGeom>
          <a:noFill/>
          <a:ln>
            <a:noFill/>
          </a:ln>
        </p:spPr>
      </p:pic>
      <p:pic>
        <p:nvPicPr>
          <p:cNvPr id="359" name="Google Shape;359;p36"/>
          <p:cNvPicPr preferRelativeResize="0"/>
          <p:nvPr/>
        </p:nvPicPr>
        <p:blipFill rotWithShape="1">
          <a:blip r:embed="rId4">
            <a:alphaModFix/>
          </a:blip>
          <a:srcRect b="56676"/>
          <a:stretch/>
        </p:blipFill>
        <p:spPr>
          <a:xfrm>
            <a:off x="356650" y="3229450"/>
            <a:ext cx="4993249" cy="937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363"/>
        <p:cNvGrpSpPr/>
        <p:nvPr/>
      </p:nvGrpSpPr>
      <p:grpSpPr>
        <a:xfrm>
          <a:off x="0" y="0"/>
          <a:ext cx="0" cy="0"/>
          <a:chOff x="0" y="0"/>
          <a:chExt cx="0" cy="0"/>
        </a:xfrm>
      </p:grpSpPr>
      <p:grpSp>
        <p:nvGrpSpPr>
          <p:cNvPr id="364" name="Google Shape;364;p37"/>
          <p:cNvGrpSpPr/>
          <p:nvPr/>
        </p:nvGrpSpPr>
        <p:grpSpPr>
          <a:xfrm rot="-5400000">
            <a:off x="4237783" y="-4433940"/>
            <a:ext cx="641304" cy="9439392"/>
            <a:chOff x="0" y="-28575"/>
            <a:chExt cx="337813" cy="4972288"/>
          </a:xfrm>
        </p:grpSpPr>
        <p:sp>
          <p:nvSpPr>
            <p:cNvPr id="365" name="Google Shape;365;p37"/>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366" name="Google Shape;366;p37"/>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67" name="Google Shape;367;p37"/>
          <p:cNvGrpSpPr/>
          <p:nvPr/>
        </p:nvGrpSpPr>
        <p:grpSpPr>
          <a:xfrm rot="-5400000">
            <a:off x="8185281" y="42430"/>
            <a:ext cx="402081" cy="486640"/>
            <a:chOff x="0" y="-28575"/>
            <a:chExt cx="211800" cy="256342"/>
          </a:xfrm>
        </p:grpSpPr>
        <p:sp>
          <p:nvSpPr>
            <p:cNvPr id="368" name="Google Shape;368;p37"/>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369" name="Google Shape;369;p37"/>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70" name="Google Shape;370;p37"/>
          <p:cNvSpPr txBox="1"/>
          <p:nvPr/>
        </p:nvSpPr>
        <p:spPr>
          <a:xfrm>
            <a:off x="247925" y="787075"/>
            <a:ext cx="4531500" cy="631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4100">
                <a:solidFill>
                  <a:srgbClr val="414B3B"/>
                </a:solidFill>
                <a:latin typeface="Anton"/>
                <a:ea typeface="Anton"/>
                <a:cs typeface="Anton"/>
                <a:sym typeface="Anton"/>
              </a:rPr>
              <a:t>Why Saskatchewan?</a:t>
            </a:r>
            <a:endParaRPr sz="700"/>
          </a:p>
        </p:txBody>
      </p:sp>
      <p:sp>
        <p:nvSpPr>
          <p:cNvPr id="371" name="Google Shape;371;p37"/>
          <p:cNvSpPr txBox="1"/>
          <p:nvPr/>
        </p:nvSpPr>
        <p:spPr>
          <a:xfrm>
            <a:off x="247925" y="1799275"/>
            <a:ext cx="4797900" cy="1280700"/>
          </a:xfrm>
          <a:prstGeom prst="rect">
            <a:avLst/>
          </a:prstGeom>
          <a:noFill/>
          <a:ln>
            <a:noFill/>
          </a:ln>
        </p:spPr>
        <p:txBody>
          <a:bodyPr spcFirstLastPara="1" wrap="square" lIns="0" tIns="0" rIns="0" bIns="0" anchor="t" anchorCtr="0">
            <a:spAutoFit/>
          </a:bodyPr>
          <a:lstStyle/>
          <a:p>
            <a:pPr marL="457200" lvl="1" indent="-330200" algn="l" rtl="0">
              <a:lnSpc>
                <a:spcPct val="140000"/>
              </a:lnSpc>
              <a:spcBef>
                <a:spcPts val="0"/>
              </a:spcBef>
              <a:spcAft>
                <a:spcPts val="0"/>
              </a:spcAft>
              <a:buClr>
                <a:srgbClr val="414B3B"/>
              </a:buClr>
              <a:buSzPts val="1600"/>
              <a:buChar char="•"/>
            </a:pPr>
            <a:r>
              <a:rPr lang="en" sz="1600">
                <a:solidFill>
                  <a:srgbClr val="414B3B"/>
                </a:solidFill>
              </a:rPr>
              <a:t>Major Agricultural Hub</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Crop Diversity</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Rich Public Datasets</a:t>
            </a:r>
            <a:endParaRPr sz="12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Flat Geography</a:t>
            </a:r>
            <a:endParaRPr sz="1600">
              <a:solidFill>
                <a:srgbClr val="414B3B"/>
              </a:solidFill>
            </a:endParaRPr>
          </a:p>
        </p:txBody>
      </p:sp>
      <p:sp>
        <p:nvSpPr>
          <p:cNvPr id="372" name="Google Shape;372;p37"/>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373" name="Google Shape;373;p37"/>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374" name="Google Shape;374;p37"/>
          <p:cNvPicPr preferRelativeResize="0"/>
          <p:nvPr/>
        </p:nvPicPr>
        <p:blipFill>
          <a:blip r:embed="rId3">
            <a:alphaModFix/>
          </a:blip>
          <a:stretch>
            <a:fillRect/>
          </a:stretch>
        </p:blipFill>
        <p:spPr>
          <a:xfrm>
            <a:off x="5541600" y="580913"/>
            <a:ext cx="3279025" cy="3981678"/>
          </a:xfrm>
          <a:prstGeom prst="rect">
            <a:avLst/>
          </a:prstGeom>
          <a:noFill/>
          <a:ln>
            <a:noFill/>
          </a:ln>
        </p:spPr>
      </p:pic>
      <p:sp>
        <p:nvSpPr>
          <p:cNvPr id="375" name="Google Shape;375;p37"/>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13</a:t>
            </a:fld>
            <a:endParaRPr/>
          </a:p>
        </p:txBody>
      </p:sp>
      <p:sp>
        <p:nvSpPr>
          <p:cNvPr id="376" name="Google Shape;376;p37"/>
          <p:cNvSpPr txBox="1"/>
          <p:nvPr/>
        </p:nvSpPr>
        <p:spPr>
          <a:xfrm>
            <a:off x="5304725" y="4542600"/>
            <a:ext cx="39156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dk1"/>
                </a:solidFill>
              </a:rPr>
              <a:t>Agriculture and Agri-Food Canada. </a:t>
            </a:r>
            <a:r>
              <a:rPr lang="en" sz="800" i="1">
                <a:solidFill>
                  <a:schemeClr val="dk1"/>
                </a:solidFill>
              </a:rPr>
              <a:t>Annual Crop Inventory 2023</a:t>
            </a:r>
            <a:r>
              <a:rPr lang="en" sz="800">
                <a:solidFill>
                  <a:schemeClr val="dk1"/>
                </a:solidFill>
              </a:rPr>
              <a:t>. Government of Canada Open Data Portal. Retrieved from</a:t>
            </a:r>
            <a:r>
              <a:rPr lang="en" sz="800">
                <a:solidFill>
                  <a:schemeClr val="dk1"/>
                </a:solidFill>
                <a:uFill>
                  <a:noFill/>
                </a:uFill>
                <a:hlinkClick r:id="rId4">
                  <a:extLst>
                    <a:ext uri="{A12FA001-AC4F-418D-AE19-62706E023703}">
                      <ahyp:hlinkClr xmlns:ahyp="http://schemas.microsoft.com/office/drawing/2018/hyperlinkcolor" val="tx"/>
                    </a:ext>
                  </a:extLst>
                </a:hlinkClick>
              </a:rPr>
              <a:t> </a:t>
            </a:r>
            <a:r>
              <a:rPr lang="en" sz="800" u="sng">
                <a:solidFill>
                  <a:schemeClr val="hlink"/>
                </a:solidFill>
                <a:hlinkClick r:id="rId4"/>
              </a:rPr>
              <a:t>https://open.canada.ca/data/en/dataset/5d3ab93e-324a-41db-8d29-0f0813d0e9cd</a:t>
            </a:r>
            <a:endParaRPr sz="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380"/>
        <p:cNvGrpSpPr/>
        <p:nvPr/>
      </p:nvGrpSpPr>
      <p:grpSpPr>
        <a:xfrm>
          <a:off x="0" y="0"/>
          <a:ext cx="0" cy="0"/>
          <a:chOff x="0" y="0"/>
          <a:chExt cx="0" cy="0"/>
        </a:xfrm>
      </p:grpSpPr>
      <p:grpSp>
        <p:nvGrpSpPr>
          <p:cNvPr id="381" name="Google Shape;381;p38"/>
          <p:cNvGrpSpPr/>
          <p:nvPr/>
        </p:nvGrpSpPr>
        <p:grpSpPr>
          <a:xfrm rot="-5400000">
            <a:off x="4237783" y="-4433940"/>
            <a:ext cx="641304" cy="9439392"/>
            <a:chOff x="0" y="-28575"/>
            <a:chExt cx="337813" cy="4972288"/>
          </a:xfrm>
        </p:grpSpPr>
        <p:sp>
          <p:nvSpPr>
            <p:cNvPr id="382" name="Google Shape;382;p38"/>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383" name="Google Shape;383;p38"/>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384" name="Google Shape;384;p38"/>
          <p:cNvGrpSpPr/>
          <p:nvPr/>
        </p:nvGrpSpPr>
        <p:grpSpPr>
          <a:xfrm rot="-5400000">
            <a:off x="8185281" y="42430"/>
            <a:ext cx="402081" cy="486640"/>
            <a:chOff x="0" y="-28575"/>
            <a:chExt cx="211800" cy="256342"/>
          </a:xfrm>
        </p:grpSpPr>
        <p:sp>
          <p:nvSpPr>
            <p:cNvPr id="385" name="Google Shape;385;p38"/>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386" name="Google Shape;386;p38"/>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87" name="Google Shape;387;p38"/>
          <p:cNvSpPr txBox="1"/>
          <p:nvPr/>
        </p:nvSpPr>
        <p:spPr>
          <a:xfrm>
            <a:off x="247925" y="787075"/>
            <a:ext cx="4531500" cy="631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4100">
                <a:solidFill>
                  <a:srgbClr val="414B3B"/>
                </a:solidFill>
                <a:latin typeface="Anton"/>
                <a:ea typeface="Anton"/>
                <a:cs typeface="Anton"/>
                <a:sym typeface="Anton"/>
              </a:rPr>
              <a:t>Why Sentinel-2?</a:t>
            </a:r>
            <a:endParaRPr sz="700"/>
          </a:p>
        </p:txBody>
      </p:sp>
      <p:sp>
        <p:nvSpPr>
          <p:cNvPr id="388" name="Google Shape;388;p38"/>
          <p:cNvSpPr txBox="1"/>
          <p:nvPr/>
        </p:nvSpPr>
        <p:spPr>
          <a:xfrm>
            <a:off x="247925" y="1799275"/>
            <a:ext cx="4797900" cy="1970100"/>
          </a:xfrm>
          <a:prstGeom prst="rect">
            <a:avLst/>
          </a:prstGeom>
          <a:noFill/>
          <a:ln>
            <a:noFill/>
          </a:ln>
        </p:spPr>
        <p:txBody>
          <a:bodyPr spcFirstLastPara="1" wrap="square" lIns="0" tIns="0" rIns="0" bIns="0" anchor="t" anchorCtr="0">
            <a:spAutoFit/>
          </a:bodyPr>
          <a:lstStyle/>
          <a:p>
            <a:pPr marL="457200" lvl="1" indent="-330200" algn="l" rtl="0">
              <a:lnSpc>
                <a:spcPct val="140000"/>
              </a:lnSpc>
              <a:spcBef>
                <a:spcPts val="0"/>
              </a:spcBef>
              <a:spcAft>
                <a:spcPts val="0"/>
              </a:spcAft>
              <a:buClr>
                <a:srgbClr val="414B3B"/>
              </a:buClr>
              <a:buSzPts val="1600"/>
              <a:buChar char="•"/>
            </a:pPr>
            <a:r>
              <a:rPr lang="en" sz="1600">
                <a:solidFill>
                  <a:srgbClr val="414B3B"/>
                </a:solidFill>
              </a:rPr>
              <a:t>High Spatial Resolution</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Rich Spectral Information</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Frequent Revisit Time</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Free and Open Access</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Large Area Coverage</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a:solidFill>
                  <a:srgbClr val="414B3B"/>
                </a:solidFill>
              </a:rPr>
              <a:t>Proven Use in Agriculture</a:t>
            </a:r>
            <a:endParaRPr sz="1600">
              <a:solidFill>
                <a:srgbClr val="414B3B"/>
              </a:solidFill>
            </a:endParaRPr>
          </a:p>
        </p:txBody>
      </p:sp>
      <p:sp>
        <p:nvSpPr>
          <p:cNvPr id="389" name="Google Shape;389;p38"/>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390" name="Google Shape;390;p38"/>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391" name="Google Shape;391;p38"/>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14</a:t>
            </a:fld>
            <a:endParaRPr/>
          </a:p>
        </p:txBody>
      </p:sp>
      <p:pic>
        <p:nvPicPr>
          <p:cNvPr id="392" name="Google Shape;392;p38"/>
          <p:cNvPicPr preferRelativeResize="0"/>
          <p:nvPr/>
        </p:nvPicPr>
        <p:blipFill>
          <a:blip r:embed="rId3">
            <a:alphaModFix/>
          </a:blip>
          <a:stretch>
            <a:fillRect/>
          </a:stretch>
        </p:blipFill>
        <p:spPr>
          <a:xfrm>
            <a:off x="5541600" y="580913"/>
            <a:ext cx="3279025" cy="3981678"/>
          </a:xfrm>
          <a:prstGeom prst="rect">
            <a:avLst/>
          </a:prstGeom>
          <a:noFill/>
          <a:ln>
            <a:noFill/>
          </a:ln>
        </p:spPr>
      </p:pic>
      <p:sp>
        <p:nvSpPr>
          <p:cNvPr id="393" name="Google Shape;393;p38"/>
          <p:cNvSpPr txBox="1"/>
          <p:nvPr/>
        </p:nvSpPr>
        <p:spPr>
          <a:xfrm>
            <a:off x="5304725" y="4542600"/>
            <a:ext cx="39156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dk1"/>
                </a:solidFill>
              </a:rPr>
              <a:t>Agriculture and Agri-Food Canada. </a:t>
            </a:r>
            <a:r>
              <a:rPr lang="en" sz="800" i="1">
                <a:solidFill>
                  <a:schemeClr val="dk1"/>
                </a:solidFill>
              </a:rPr>
              <a:t>Annual Crop Inventory 2023</a:t>
            </a:r>
            <a:r>
              <a:rPr lang="en" sz="800">
                <a:solidFill>
                  <a:schemeClr val="dk1"/>
                </a:solidFill>
              </a:rPr>
              <a:t>. Government of Canada Open Data Portal. Retrieved from</a:t>
            </a:r>
            <a:r>
              <a:rPr lang="en" sz="800">
                <a:solidFill>
                  <a:schemeClr val="dk1"/>
                </a:solidFill>
                <a:uFill>
                  <a:noFill/>
                </a:uFill>
                <a:hlinkClick r:id="rId4">
                  <a:extLst>
                    <a:ext uri="{A12FA001-AC4F-418D-AE19-62706E023703}">
                      <ahyp:hlinkClr xmlns:ahyp="http://schemas.microsoft.com/office/drawing/2018/hyperlinkcolor" val="tx"/>
                    </a:ext>
                  </a:extLst>
                </a:hlinkClick>
              </a:rPr>
              <a:t> </a:t>
            </a:r>
            <a:r>
              <a:rPr lang="en" sz="800" u="sng">
                <a:solidFill>
                  <a:schemeClr val="hlink"/>
                </a:solidFill>
                <a:hlinkClick r:id="rId4"/>
              </a:rPr>
              <a:t>https://open.canada.ca/data/en/dataset/5d3ab93e-324a-41db-8d29-0f0813d0e9cd</a:t>
            </a:r>
            <a:endParaRPr sz="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397"/>
        <p:cNvGrpSpPr/>
        <p:nvPr/>
      </p:nvGrpSpPr>
      <p:grpSpPr>
        <a:xfrm>
          <a:off x="0" y="0"/>
          <a:ext cx="0" cy="0"/>
          <a:chOff x="0" y="0"/>
          <a:chExt cx="0" cy="0"/>
        </a:xfrm>
      </p:grpSpPr>
      <p:sp>
        <p:nvSpPr>
          <p:cNvPr id="398" name="Google Shape;398;p39"/>
          <p:cNvSpPr txBox="1"/>
          <p:nvPr/>
        </p:nvSpPr>
        <p:spPr>
          <a:xfrm>
            <a:off x="3667347" y="773800"/>
            <a:ext cx="4900800" cy="646500"/>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a:solidFill>
                  <a:srgbClr val="414B3B"/>
                </a:solidFill>
                <a:latin typeface="Anton"/>
                <a:ea typeface="Anton"/>
                <a:cs typeface="Anton"/>
                <a:sym typeface="Anton"/>
              </a:rPr>
              <a:t>Dataset</a:t>
            </a:r>
            <a:endParaRPr sz="700"/>
          </a:p>
        </p:txBody>
      </p:sp>
      <p:grpSp>
        <p:nvGrpSpPr>
          <p:cNvPr id="399" name="Google Shape;399;p39"/>
          <p:cNvGrpSpPr/>
          <p:nvPr/>
        </p:nvGrpSpPr>
        <p:grpSpPr>
          <a:xfrm rot="-5400000">
            <a:off x="4237783" y="-4433940"/>
            <a:ext cx="641304" cy="9439392"/>
            <a:chOff x="0" y="-28575"/>
            <a:chExt cx="337813" cy="4972288"/>
          </a:xfrm>
        </p:grpSpPr>
        <p:sp>
          <p:nvSpPr>
            <p:cNvPr id="400" name="Google Shape;400;p39"/>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401" name="Google Shape;401;p39"/>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402" name="Google Shape;402;p39"/>
          <p:cNvGrpSpPr/>
          <p:nvPr/>
        </p:nvGrpSpPr>
        <p:grpSpPr>
          <a:xfrm rot="-5400000">
            <a:off x="8185281" y="42430"/>
            <a:ext cx="402081" cy="486640"/>
            <a:chOff x="0" y="-28575"/>
            <a:chExt cx="211800" cy="256342"/>
          </a:xfrm>
        </p:grpSpPr>
        <p:sp>
          <p:nvSpPr>
            <p:cNvPr id="403" name="Google Shape;403;p39"/>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404" name="Google Shape;404;p39"/>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405" name="Google Shape;405;p39"/>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406" name="Google Shape;406;p39"/>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407" name="Google Shape;407;p39"/>
          <p:cNvPicPr preferRelativeResize="0"/>
          <p:nvPr/>
        </p:nvPicPr>
        <p:blipFill>
          <a:blip r:embed="rId3">
            <a:alphaModFix/>
          </a:blip>
          <a:stretch>
            <a:fillRect/>
          </a:stretch>
        </p:blipFill>
        <p:spPr>
          <a:xfrm>
            <a:off x="161225" y="546275"/>
            <a:ext cx="3139453" cy="4067027"/>
          </a:xfrm>
          <a:prstGeom prst="rect">
            <a:avLst/>
          </a:prstGeom>
          <a:noFill/>
          <a:ln>
            <a:noFill/>
          </a:ln>
        </p:spPr>
      </p:pic>
      <p:sp>
        <p:nvSpPr>
          <p:cNvPr id="408" name="Google Shape;408;p39"/>
          <p:cNvSpPr txBox="1"/>
          <p:nvPr/>
        </p:nvSpPr>
        <p:spPr>
          <a:xfrm>
            <a:off x="3605850" y="1420300"/>
            <a:ext cx="5023800" cy="9360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600">
                <a:solidFill>
                  <a:srgbClr val="414B3B"/>
                </a:solidFill>
              </a:rPr>
              <a:t>Using Canada 2016 Census Agricultural Regions, and census divisions. Data from region 1 is used and divided into 15 segments.</a:t>
            </a:r>
            <a:endParaRPr sz="700"/>
          </a:p>
        </p:txBody>
      </p:sp>
      <p:pic>
        <p:nvPicPr>
          <p:cNvPr id="409" name="Google Shape;409;p39"/>
          <p:cNvPicPr preferRelativeResize="0"/>
          <p:nvPr/>
        </p:nvPicPr>
        <p:blipFill>
          <a:blip r:embed="rId4">
            <a:alphaModFix/>
          </a:blip>
          <a:stretch>
            <a:fillRect/>
          </a:stretch>
        </p:blipFill>
        <p:spPr>
          <a:xfrm>
            <a:off x="3342553" y="2534900"/>
            <a:ext cx="2945296" cy="2174329"/>
          </a:xfrm>
          <a:prstGeom prst="rect">
            <a:avLst/>
          </a:prstGeom>
          <a:noFill/>
          <a:ln>
            <a:noFill/>
          </a:ln>
        </p:spPr>
      </p:pic>
      <p:pic>
        <p:nvPicPr>
          <p:cNvPr id="410" name="Google Shape;410;p39"/>
          <p:cNvPicPr preferRelativeResize="0"/>
          <p:nvPr/>
        </p:nvPicPr>
        <p:blipFill>
          <a:blip r:embed="rId5">
            <a:alphaModFix/>
          </a:blip>
          <a:stretch>
            <a:fillRect/>
          </a:stretch>
        </p:blipFill>
        <p:spPr>
          <a:xfrm>
            <a:off x="6119950" y="2539025"/>
            <a:ext cx="2945301" cy="2113684"/>
          </a:xfrm>
          <a:prstGeom prst="rect">
            <a:avLst/>
          </a:prstGeom>
          <a:noFill/>
          <a:ln>
            <a:noFill/>
          </a:ln>
        </p:spPr>
      </p:pic>
      <p:sp>
        <p:nvSpPr>
          <p:cNvPr id="411" name="Google Shape;411;p39"/>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15</a:t>
            </a:fld>
            <a:endParaRPr/>
          </a:p>
        </p:txBody>
      </p:sp>
      <p:sp>
        <p:nvSpPr>
          <p:cNvPr id="412" name="Google Shape;412;p39"/>
          <p:cNvSpPr txBox="1"/>
          <p:nvPr/>
        </p:nvSpPr>
        <p:spPr>
          <a:xfrm>
            <a:off x="119650" y="4537100"/>
            <a:ext cx="33750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dk1"/>
                </a:solidFill>
              </a:rPr>
              <a:t>Statistics Canada. (2016). </a:t>
            </a:r>
            <a:r>
              <a:rPr lang="en" sz="800" i="1">
                <a:solidFill>
                  <a:schemeClr val="dk1"/>
                </a:solidFill>
              </a:rPr>
              <a:t>Census Agricultural Regions and Census Divisions – Saskatchewan (Map 1)</a:t>
            </a:r>
            <a:r>
              <a:rPr lang="en" sz="800">
                <a:solidFill>
                  <a:schemeClr val="dk1"/>
                </a:solidFill>
              </a:rPr>
              <a:t>. In </a:t>
            </a:r>
            <a:r>
              <a:rPr lang="en" sz="800" i="1">
                <a:solidFill>
                  <a:schemeClr val="dk1"/>
                </a:solidFill>
              </a:rPr>
              <a:t>2016 Census of Agriculture – Agricultural Regions and Census Divisions (Catalogue no. 95-634-XWE)</a:t>
            </a:r>
            <a:r>
              <a:rPr lang="en" sz="800">
                <a:solidFill>
                  <a:schemeClr val="dk1"/>
                </a:solidFill>
              </a:rPr>
              <a:t>. Retrieved from https://www.statcan.gc.ca</a:t>
            </a:r>
            <a:endParaRPr sz="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416"/>
        <p:cNvGrpSpPr/>
        <p:nvPr/>
      </p:nvGrpSpPr>
      <p:grpSpPr>
        <a:xfrm>
          <a:off x="0" y="0"/>
          <a:ext cx="0" cy="0"/>
          <a:chOff x="0" y="0"/>
          <a:chExt cx="0" cy="0"/>
        </a:xfrm>
      </p:grpSpPr>
      <p:grpSp>
        <p:nvGrpSpPr>
          <p:cNvPr id="417" name="Google Shape;417;p40"/>
          <p:cNvGrpSpPr/>
          <p:nvPr/>
        </p:nvGrpSpPr>
        <p:grpSpPr>
          <a:xfrm rot="-5400000">
            <a:off x="4237783" y="-4433940"/>
            <a:ext cx="641304" cy="9439392"/>
            <a:chOff x="0" y="-28575"/>
            <a:chExt cx="337813" cy="4972288"/>
          </a:xfrm>
        </p:grpSpPr>
        <p:sp>
          <p:nvSpPr>
            <p:cNvPr id="418" name="Google Shape;418;p40"/>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419" name="Google Shape;419;p40"/>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420" name="Google Shape;420;p40"/>
          <p:cNvGrpSpPr/>
          <p:nvPr/>
        </p:nvGrpSpPr>
        <p:grpSpPr>
          <a:xfrm rot="-5400000">
            <a:off x="8185281" y="42430"/>
            <a:ext cx="402081" cy="486640"/>
            <a:chOff x="0" y="-28575"/>
            <a:chExt cx="211800" cy="256342"/>
          </a:xfrm>
        </p:grpSpPr>
        <p:sp>
          <p:nvSpPr>
            <p:cNvPr id="421" name="Google Shape;421;p40"/>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422" name="Google Shape;422;p40"/>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423" name="Google Shape;423;p40"/>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424" name="Google Shape;424;p40"/>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425" name="Google Shape;425;p40"/>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16</a:t>
            </a:fld>
            <a:endParaRPr/>
          </a:p>
        </p:txBody>
      </p:sp>
      <p:sp>
        <p:nvSpPr>
          <p:cNvPr id="426" name="Google Shape;426;p40"/>
          <p:cNvSpPr txBox="1"/>
          <p:nvPr/>
        </p:nvSpPr>
        <p:spPr>
          <a:xfrm>
            <a:off x="0" y="1127850"/>
            <a:ext cx="9144000" cy="3324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t>TIFF File: /content/drive/MyDrive/SK-Ground1/SK-2023-Summer-0000000000-0000000000.tif</a:t>
            </a:r>
            <a:endParaRPr sz="1200"/>
          </a:p>
          <a:p>
            <a:pPr marL="0" lvl="0" indent="0" algn="l" rtl="0">
              <a:spcBef>
                <a:spcPts val="0"/>
              </a:spcBef>
              <a:spcAft>
                <a:spcPts val="0"/>
              </a:spcAft>
              <a:buNone/>
            </a:pPr>
            <a:r>
              <a:rPr lang="en" sz="1200"/>
              <a:t>Dimensions: 4608 x 4608 pixels</a:t>
            </a:r>
            <a:endParaRPr sz="1200"/>
          </a:p>
          <a:p>
            <a:pPr marL="0" lvl="0" indent="0" algn="l" rtl="0">
              <a:spcBef>
                <a:spcPts val="0"/>
              </a:spcBef>
              <a:spcAft>
                <a:spcPts val="0"/>
              </a:spcAft>
              <a:buNone/>
            </a:pPr>
            <a:r>
              <a:rPr lang="en" sz="1200"/>
              <a:t>Total Bands: 26</a:t>
            </a:r>
            <a:endParaRPr sz="1200"/>
          </a:p>
          <a:p>
            <a:pPr marL="0" lvl="0" indent="0" algn="l" rtl="0">
              <a:spcBef>
                <a:spcPts val="0"/>
              </a:spcBef>
              <a:spcAft>
                <a:spcPts val="0"/>
              </a:spcAft>
              <a:buNone/>
            </a:pPr>
            <a:r>
              <a:rPr lang="en" sz="1200"/>
              <a:t>CRS: EPSG:4326</a:t>
            </a:r>
            <a:endParaRPr sz="1200"/>
          </a:p>
          <a:p>
            <a:pPr marL="0" lvl="0" indent="0" algn="l" rtl="0">
              <a:spcBef>
                <a:spcPts val="0"/>
              </a:spcBef>
              <a:spcAft>
                <a:spcPts val="0"/>
              </a:spcAft>
              <a:buNone/>
            </a:pPr>
            <a:r>
              <a:rPr lang="en" sz="1200"/>
              <a:t>Transform: | 0.00, 0.00,-103.24|</a:t>
            </a:r>
            <a:endParaRPr sz="1200"/>
          </a:p>
          <a:p>
            <a:pPr marL="0" lvl="0" indent="0" algn="l" rtl="0">
              <a:spcBef>
                <a:spcPts val="0"/>
              </a:spcBef>
              <a:spcAft>
                <a:spcPts val="0"/>
              </a:spcAft>
              <a:buNone/>
            </a:pPr>
            <a:r>
              <a:rPr lang="en" sz="1200"/>
              <a:t>| 0.00,-0.00, 50.06|</a:t>
            </a:r>
            <a:endParaRPr sz="1200"/>
          </a:p>
          <a:p>
            <a:pPr marL="0" lvl="0" indent="0" algn="l" rtl="0">
              <a:spcBef>
                <a:spcPts val="0"/>
              </a:spcBef>
              <a:spcAft>
                <a:spcPts val="0"/>
              </a:spcAft>
              <a:buNone/>
            </a:pPr>
            <a:r>
              <a:rPr lang="en" sz="1200"/>
              <a:t>| 0.00, 0.00, 1.00|</a:t>
            </a:r>
            <a:endParaRPr sz="1200"/>
          </a:p>
          <a:p>
            <a:pPr marL="0" lvl="0" indent="0" algn="l" rtl="0">
              <a:spcBef>
                <a:spcPts val="0"/>
              </a:spcBef>
              <a:spcAft>
                <a:spcPts val="0"/>
              </a:spcAft>
              <a:buNone/>
            </a:pPr>
            <a:r>
              <a:rPr lang="en" sz="1200"/>
              <a:t>Metadata: {'driver': 'GTiff', 'dtype': 'float64', 'nodata': None, 'width': 4608, 'height': 4608, 'count': 26, 'crs': CRS.from_wkt('GEOGCS["WGS 84",DATUM["WGS_1984",SPHEROID["WGS 84",6378137,298.257223563,AUTHORITY["EPSG","7030"]],AUTHORITY["EPSG","6326"]],PRIMEM["Greenwich",0,AUTHORITY["EPSG","8901"]],UNIT["degree",0.0174532925199433,AUTHORITY["EPSG","9122"]],AXIS["Latitude",NORTH],AXIS["Longitude",EAST],AUTHORITY["EPSG","4326"]]'), 'transform': Affine(8.983152841195215e-05, 0.0, -103.23529076629953,</a:t>
            </a:r>
            <a:endParaRPr sz="1200"/>
          </a:p>
          <a:p>
            <a:pPr marL="0" lvl="0" indent="0" algn="l" rtl="0">
              <a:spcBef>
                <a:spcPts val="0"/>
              </a:spcBef>
              <a:spcAft>
                <a:spcPts val="0"/>
              </a:spcAft>
              <a:buNone/>
            </a:pPr>
            <a:r>
              <a:rPr lang="en" sz="1200"/>
              <a:t>       0.0, -8.983152841195215e-05, 50.06409893079346), 'blockxsize': 256, 'blockysize': 256, 'tiled': True, 'compress': 'lzw', 'interleave': 'pixel'}</a:t>
            </a:r>
            <a:endParaRPr sz="1200"/>
          </a:p>
          <a:p>
            <a:pPr marL="0" lvl="0" indent="0" algn="l" rtl="0">
              <a:spcBef>
                <a:spcPts val="0"/>
              </a:spcBef>
              <a:spcAft>
                <a:spcPts val="0"/>
              </a:spcAft>
              <a:buNone/>
            </a:pPr>
            <a:r>
              <a:rPr lang="en" sz="1200"/>
              <a:t>Band Names: ('B1', 'B2', 'B3', 'B4', 'B5', 'B6', 'B7', 'B8', 'B8A', 'B9', 'B11', 'B12', 'AOT', 'WVP', 'SCL', 'TCI_R', 'TCI_G', 'TCI_B', 'MSK_CLDPRB', 'MSK_SNWPRB', 'QA10', 'QA20', 'QA60', 'MSK_CLASSI_OPAQUE', 'MSK_CLASSI_CIRRUS', 'MSK_CLASSI_SNOW_ICE')</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430"/>
        <p:cNvGrpSpPr/>
        <p:nvPr/>
      </p:nvGrpSpPr>
      <p:grpSpPr>
        <a:xfrm>
          <a:off x="0" y="0"/>
          <a:ext cx="0" cy="0"/>
          <a:chOff x="0" y="0"/>
          <a:chExt cx="0" cy="0"/>
        </a:xfrm>
      </p:grpSpPr>
      <p:grpSp>
        <p:nvGrpSpPr>
          <p:cNvPr id="431" name="Google Shape;431;p41"/>
          <p:cNvGrpSpPr/>
          <p:nvPr/>
        </p:nvGrpSpPr>
        <p:grpSpPr>
          <a:xfrm rot="-5400000">
            <a:off x="4237783" y="-4433940"/>
            <a:ext cx="641304" cy="9439392"/>
            <a:chOff x="0" y="-28575"/>
            <a:chExt cx="337813" cy="4972288"/>
          </a:xfrm>
        </p:grpSpPr>
        <p:sp>
          <p:nvSpPr>
            <p:cNvPr id="432" name="Google Shape;432;p41"/>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433" name="Google Shape;433;p41"/>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434" name="Google Shape;434;p41"/>
          <p:cNvGrpSpPr/>
          <p:nvPr/>
        </p:nvGrpSpPr>
        <p:grpSpPr>
          <a:xfrm rot="-5400000">
            <a:off x="8185281" y="42430"/>
            <a:ext cx="402081" cy="486640"/>
            <a:chOff x="0" y="-28575"/>
            <a:chExt cx="211800" cy="256342"/>
          </a:xfrm>
        </p:grpSpPr>
        <p:sp>
          <p:nvSpPr>
            <p:cNvPr id="435" name="Google Shape;435;p41"/>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436" name="Google Shape;436;p41"/>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437" name="Google Shape;437;p41"/>
          <p:cNvSpPr txBox="1"/>
          <p:nvPr/>
        </p:nvSpPr>
        <p:spPr>
          <a:xfrm>
            <a:off x="247925" y="787075"/>
            <a:ext cx="4531500" cy="631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4100">
                <a:solidFill>
                  <a:srgbClr val="414B3B"/>
                </a:solidFill>
                <a:latin typeface="Anton"/>
                <a:ea typeface="Anton"/>
                <a:cs typeface="Anton"/>
                <a:sym typeface="Anton"/>
              </a:rPr>
              <a:t>Preprocessing</a:t>
            </a:r>
            <a:endParaRPr sz="700"/>
          </a:p>
        </p:txBody>
      </p:sp>
      <p:sp>
        <p:nvSpPr>
          <p:cNvPr id="438" name="Google Shape;438;p41"/>
          <p:cNvSpPr txBox="1"/>
          <p:nvPr/>
        </p:nvSpPr>
        <p:spPr>
          <a:xfrm>
            <a:off x="-454750" y="1631650"/>
            <a:ext cx="4324200" cy="1970100"/>
          </a:xfrm>
          <a:prstGeom prst="rect">
            <a:avLst/>
          </a:prstGeom>
          <a:noFill/>
          <a:ln>
            <a:noFill/>
          </a:ln>
        </p:spPr>
        <p:txBody>
          <a:bodyPr spcFirstLastPara="1" wrap="square" lIns="0" tIns="0" rIns="0" bIns="0" anchor="t" anchorCtr="0">
            <a:spAutoFit/>
          </a:bodyPr>
          <a:lstStyle/>
          <a:p>
            <a:pPr marL="914400" lvl="1" indent="-330200" algn="l" rtl="0">
              <a:lnSpc>
                <a:spcPct val="140000"/>
              </a:lnSpc>
              <a:spcBef>
                <a:spcPts val="0"/>
              </a:spcBef>
              <a:spcAft>
                <a:spcPts val="0"/>
              </a:spcAft>
              <a:buClr>
                <a:srgbClr val="414B3B"/>
              </a:buClr>
              <a:buSzPts val="1600"/>
              <a:buChar char="•"/>
            </a:pPr>
            <a:r>
              <a:rPr lang="en" sz="1600">
                <a:solidFill>
                  <a:srgbClr val="414B3B"/>
                </a:solidFill>
              </a:rPr>
              <a:t>Normalize reflectance (÷10,000)</a:t>
            </a:r>
            <a:endParaRPr sz="1600">
              <a:solidFill>
                <a:srgbClr val="414B3B"/>
              </a:solidFill>
            </a:endParaRPr>
          </a:p>
          <a:p>
            <a:pPr marL="914400" lvl="1" indent="-330200" algn="l" rtl="0">
              <a:lnSpc>
                <a:spcPct val="140000"/>
              </a:lnSpc>
              <a:spcBef>
                <a:spcPts val="0"/>
              </a:spcBef>
              <a:spcAft>
                <a:spcPts val="0"/>
              </a:spcAft>
              <a:buClr>
                <a:srgbClr val="414B3B"/>
              </a:buClr>
              <a:buSzPts val="1600"/>
              <a:buChar char="•"/>
            </a:pPr>
            <a:r>
              <a:rPr lang="en" sz="1600">
                <a:solidFill>
                  <a:srgbClr val="414B3B"/>
                </a:solidFill>
              </a:rPr>
              <a:t>Handle NaNs</a:t>
            </a:r>
            <a:endParaRPr sz="1600">
              <a:solidFill>
                <a:srgbClr val="414B3B"/>
              </a:solidFill>
            </a:endParaRPr>
          </a:p>
          <a:p>
            <a:pPr marL="914400" lvl="1" indent="-330200" algn="l" rtl="0">
              <a:lnSpc>
                <a:spcPct val="140000"/>
              </a:lnSpc>
              <a:spcBef>
                <a:spcPts val="0"/>
              </a:spcBef>
              <a:spcAft>
                <a:spcPts val="0"/>
              </a:spcAft>
              <a:buClr>
                <a:srgbClr val="414B3B"/>
              </a:buClr>
              <a:buSzPts val="1600"/>
              <a:buChar char="•"/>
            </a:pPr>
            <a:r>
              <a:rPr lang="en" sz="1600">
                <a:solidFill>
                  <a:srgbClr val="414B3B"/>
                </a:solidFill>
              </a:rPr>
              <a:t>Resize to 256×256</a:t>
            </a:r>
            <a:endParaRPr sz="1600">
              <a:solidFill>
                <a:srgbClr val="414B3B"/>
              </a:solidFill>
            </a:endParaRPr>
          </a:p>
          <a:p>
            <a:pPr marL="914400" lvl="1" indent="-330200" algn="l" rtl="0">
              <a:lnSpc>
                <a:spcPct val="140000"/>
              </a:lnSpc>
              <a:spcBef>
                <a:spcPts val="0"/>
              </a:spcBef>
              <a:spcAft>
                <a:spcPts val="0"/>
              </a:spcAft>
              <a:buClr>
                <a:srgbClr val="414B3B"/>
              </a:buClr>
              <a:buSzPts val="1600"/>
              <a:buChar char="•"/>
            </a:pPr>
            <a:r>
              <a:rPr lang="en" sz="1600">
                <a:solidFill>
                  <a:srgbClr val="414B3B"/>
                </a:solidFill>
              </a:rPr>
              <a:t>Augment: flip, rotate, brightness/contrast</a:t>
            </a:r>
            <a:endParaRPr sz="1600">
              <a:solidFill>
                <a:srgbClr val="414B3B"/>
              </a:solidFill>
            </a:endParaRPr>
          </a:p>
          <a:p>
            <a:pPr marL="914400" lvl="0" indent="0" algn="l" rtl="0">
              <a:lnSpc>
                <a:spcPct val="140000"/>
              </a:lnSpc>
              <a:spcBef>
                <a:spcPts val="0"/>
              </a:spcBef>
              <a:spcAft>
                <a:spcPts val="0"/>
              </a:spcAft>
              <a:buNone/>
            </a:pPr>
            <a:endParaRPr sz="1600">
              <a:solidFill>
                <a:srgbClr val="414B3B"/>
              </a:solidFill>
            </a:endParaRPr>
          </a:p>
        </p:txBody>
      </p:sp>
      <p:sp>
        <p:nvSpPr>
          <p:cNvPr id="439" name="Google Shape;439;p41"/>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440" name="Google Shape;440;p41"/>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441" name="Google Shape;441;p41" title="grount truth 3.png"/>
          <p:cNvPicPr preferRelativeResize="0"/>
          <p:nvPr/>
        </p:nvPicPr>
        <p:blipFill>
          <a:blip r:embed="rId3">
            <a:alphaModFix/>
          </a:blip>
          <a:stretch>
            <a:fillRect/>
          </a:stretch>
        </p:blipFill>
        <p:spPr>
          <a:xfrm>
            <a:off x="3531900" y="1326579"/>
            <a:ext cx="5459700" cy="2720096"/>
          </a:xfrm>
          <a:prstGeom prst="rect">
            <a:avLst/>
          </a:prstGeom>
          <a:noFill/>
          <a:ln>
            <a:noFill/>
          </a:ln>
        </p:spPr>
      </p:pic>
      <p:sp>
        <p:nvSpPr>
          <p:cNvPr id="442" name="Google Shape;442;p41"/>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446"/>
        <p:cNvGrpSpPr/>
        <p:nvPr/>
      </p:nvGrpSpPr>
      <p:grpSpPr>
        <a:xfrm>
          <a:off x="0" y="0"/>
          <a:ext cx="0" cy="0"/>
          <a:chOff x="0" y="0"/>
          <a:chExt cx="0" cy="0"/>
        </a:xfrm>
      </p:grpSpPr>
      <p:grpSp>
        <p:nvGrpSpPr>
          <p:cNvPr id="447" name="Google Shape;447;p42"/>
          <p:cNvGrpSpPr/>
          <p:nvPr/>
        </p:nvGrpSpPr>
        <p:grpSpPr>
          <a:xfrm rot="-5400000">
            <a:off x="4237783" y="-4433940"/>
            <a:ext cx="641304" cy="9439392"/>
            <a:chOff x="0" y="-28575"/>
            <a:chExt cx="337813" cy="4972288"/>
          </a:xfrm>
        </p:grpSpPr>
        <p:sp>
          <p:nvSpPr>
            <p:cNvPr id="448" name="Google Shape;448;p42"/>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449" name="Google Shape;449;p42"/>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450" name="Google Shape;450;p42"/>
          <p:cNvGrpSpPr/>
          <p:nvPr/>
        </p:nvGrpSpPr>
        <p:grpSpPr>
          <a:xfrm rot="-5400000">
            <a:off x="8185285" y="42434"/>
            <a:ext cx="402074" cy="486640"/>
            <a:chOff x="0" y="-28575"/>
            <a:chExt cx="211796" cy="256342"/>
          </a:xfrm>
        </p:grpSpPr>
        <p:sp>
          <p:nvSpPr>
            <p:cNvPr id="451" name="Google Shape;451;p42"/>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452" name="Google Shape;452;p42"/>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453" name="Google Shape;453;p42"/>
          <p:cNvSpPr txBox="1"/>
          <p:nvPr/>
        </p:nvSpPr>
        <p:spPr>
          <a:xfrm>
            <a:off x="2874089" y="660654"/>
            <a:ext cx="33414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a:solidFill>
                  <a:srgbClr val="5D5340"/>
                </a:solidFill>
                <a:latin typeface="Anton"/>
                <a:ea typeface="Anton"/>
                <a:cs typeface="Anton"/>
                <a:sym typeface="Anton"/>
              </a:rPr>
              <a:t>BAND SELECTION</a:t>
            </a:r>
            <a:endParaRPr sz="700"/>
          </a:p>
        </p:txBody>
      </p:sp>
      <p:sp>
        <p:nvSpPr>
          <p:cNvPr id="454" name="Google Shape;454;p42"/>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455" name="Google Shape;455;p42"/>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456" name="Google Shape;456;p42" title="bands graph.png"/>
          <p:cNvPicPr preferRelativeResize="0"/>
          <p:nvPr/>
        </p:nvPicPr>
        <p:blipFill>
          <a:blip r:embed="rId3">
            <a:alphaModFix/>
          </a:blip>
          <a:stretch>
            <a:fillRect/>
          </a:stretch>
        </p:blipFill>
        <p:spPr>
          <a:xfrm>
            <a:off x="991000" y="1220324"/>
            <a:ext cx="7107576" cy="4009950"/>
          </a:xfrm>
          <a:prstGeom prst="rect">
            <a:avLst/>
          </a:prstGeom>
          <a:noFill/>
          <a:ln>
            <a:noFill/>
          </a:ln>
        </p:spPr>
      </p:pic>
      <p:sp>
        <p:nvSpPr>
          <p:cNvPr id="457" name="Google Shape;457;p42"/>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461"/>
        <p:cNvGrpSpPr/>
        <p:nvPr/>
      </p:nvGrpSpPr>
      <p:grpSpPr>
        <a:xfrm>
          <a:off x="0" y="0"/>
          <a:ext cx="0" cy="0"/>
          <a:chOff x="0" y="0"/>
          <a:chExt cx="0" cy="0"/>
        </a:xfrm>
      </p:grpSpPr>
      <p:grpSp>
        <p:nvGrpSpPr>
          <p:cNvPr id="462" name="Google Shape;462;p43"/>
          <p:cNvGrpSpPr/>
          <p:nvPr/>
        </p:nvGrpSpPr>
        <p:grpSpPr>
          <a:xfrm rot="-5400000">
            <a:off x="4237783" y="-4433940"/>
            <a:ext cx="641304" cy="9439392"/>
            <a:chOff x="0" y="-28575"/>
            <a:chExt cx="337813" cy="4972288"/>
          </a:xfrm>
        </p:grpSpPr>
        <p:sp>
          <p:nvSpPr>
            <p:cNvPr id="463" name="Google Shape;463;p43"/>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464" name="Google Shape;464;p43"/>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465" name="Google Shape;465;p43"/>
          <p:cNvGrpSpPr/>
          <p:nvPr/>
        </p:nvGrpSpPr>
        <p:grpSpPr>
          <a:xfrm rot="-5400000">
            <a:off x="8185281" y="42430"/>
            <a:ext cx="402081" cy="486640"/>
            <a:chOff x="0" y="-28575"/>
            <a:chExt cx="211800" cy="256342"/>
          </a:xfrm>
        </p:grpSpPr>
        <p:sp>
          <p:nvSpPr>
            <p:cNvPr id="466" name="Google Shape;466;p43"/>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467" name="Google Shape;467;p43"/>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468" name="Google Shape;468;p43"/>
          <p:cNvSpPr txBox="1"/>
          <p:nvPr/>
        </p:nvSpPr>
        <p:spPr>
          <a:xfrm>
            <a:off x="2874089" y="660654"/>
            <a:ext cx="3341400" cy="646500"/>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a:solidFill>
                  <a:srgbClr val="5D5340"/>
                </a:solidFill>
                <a:latin typeface="Anton"/>
                <a:ea typeface="Anton"/>
                <a:cs typeface="Anton"/>
                <a:sym typeface="Anton"/>
              </a:rPr>
              <a:t>ANOVA</a:t>
            </a:r>
            <a:endParaRPr sz="700"/>
          </a:p>
        </p:txBody>
      </p:sp>
      <p:sp>
        <p:nvSpPr>
          <p:cNvPr id="469" name="Google Shape;469;p43"/>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470" name="Google Shape;470;p43"/>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471" name="Google Shape;471;p43"/>
          <p:cNvPicPr preferRelativeResize="0"/>
          <p:nvPr/>
        </p:nvPicPr>
        <p:blipFill rotWithShape="1">
          <a:blip r:embed="rId3">
            <a:alphaModFix/>
          </a:blip>
          <a:srcRect r="29661"/>
          <a:stretch/>
        </p:blipFill>
        <p:spPr>
          <a:xfrm>
            <a:off x="159200" y="1240750"/>
            <a:ext cx="3899176" cy="3902751"/>
          </a:xfrm>
          <a:prstGeom prst="rect">
            <a:avLst/>
          </a:prstGeom>
          <a:noFill/>
          <a:ln>
            <a:noFill/>
          </a:ln>
        </p:spPr>
      </p:pic>
      <p:sp>
        <p:nvSpPr>
          <p:cNvPr id="472" name="Google Shape;472;p43"/>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19</a:t>
            </a:fld>
            <a:endParaRPr/>
          </a:p>
        </p:txBody>
      </p:sp>
      <p:sp>
        <p:nvSpPr>
          <p:cNvPr id="473" name="Google Shape;473;p43"/>
          <p:cNvSpPr txBox="1"/>
          <p:nvPr/>
        </p:nvSpPr>
        <p:spPr>
          <a:xfrm>
            <a:off x="4058375" y="1569813"/>
            <a:ext cx="5058300" cy="2659800"/>
          </a:xfrm>
          <a:prstGeom prst="rect">
            <a:avLst/>
          </a:prstGeom>
          <a:noFill/>
          <a:ln>
            <a:noFill/>
          </a:ln>
        </p:spPr>
        <p:txBody>
          <a:bodyPr spcFirstLastPara="1" wrap="square" lIns="0" tIns="0" rIns="0" bIns="0" anchor="t" anchorCtr="0">
            <a:spAutoFit/>
          </a:bodyPr>
          <a:lstStyle/>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What it measures: </a:t>
            </a:r>
            <a:r>
              <a:rPr lang="en" sz="1600">
                <a:solidFill>
                  <a:srgbClr val="414B3B"/>
                </a:solidFill>
              </a:rPr>
              <a:t>Whether the reflectance values of a band differ significantly across crop types (Barley, Wheat, Rapeseed).</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Output:</a:t>
            </a:r>
            <a:r>
              <a:rPr lang="en" sz="1600">
                <a:solidFill>
                  <a:srgbClr val="414B3B"/>
                </a:solidFill>
              </a:rPr>
              <a:t> A list of p-values for each band. Lower p-values = more significant.</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Selection:</a:t>
            </a:r>
            <a:r>
              <a:rPr lang="en" sz="1600">
                <a:solidFill>
                  <a:srgbClr val="414B3B"/>
                </a:solidFill>
              </a:rPr>
              <a:t> Keeps only bands with p-value &lt; 0.05, indicating statistically significant differences.</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Result: </a:t>
            </a:r>
            <a:r>
              <a:rPr lang="en" sz="1600">
                <a:solidFill>
                  <a:srgbClr val="414B3B"/>
                </a:solidFill>
              </a:rPr>
              <a:t>["B10", "B9", “B7”, “B8”, “B3”, ...]</a:t>
            </a:r>
            <a:endParaRPr sz="1600">
              <a:solidFill>
                <a:srgbClr val="414B3B"/>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147"/>
        <p:cNvGrpSpPr/>
        <p:nvPr/>
      </p:nvGrpSpPr>
      <p:grpSpPr>
        <a:xfrm>
          <a:off x="0" y="0"/>
          <a:ext cx="0" cy="0"/>
          <a:chOff x="0" y="0"/>
          <a:chExt cx="0" cy="0"/>
        </a:xfrm>
      </p:grpSpPr>
      <p:sp>
        <p:nvSpPr>
          <p:cNvPr id="148" name="Google Shape;148;p26"/>
          <p:cNvSpPr txBox="1"/>
          <p:nvPr/>
        </p:nvSpPr>
        <p:spPr>
          <a:xfrm>
            <a:off x="798351" y="1267028"/>
            <a:ext cx="4523659" cy="1188652"/>
          </a:xfrm>
          <a:prstGeom prst="rect">
            <a:avLst/>
          </a:prstGeom>
          <a:noFill/>
          <a:ln>
            <a:noFill/>
          </a:ln>
        </p:spPr>
        <p:txBody>
          <a:bodyPr spcFirstLastPara="1" wrap="square" lIns="0" tIns="0" rIns="0" bIns="0" anchor="t" anchorCtr="0">
            <a:spAutoFit/>
          </a:bodyPr>
          <a:lstStyle/>
          <a:p>
            <a:pPr marL="0" marR="0" lvl="0" indent="0" algn="l" rtl="0">
              <a:lnSpc>
                <a:spcPct val="139997"/>
              </a:lnSpc>
              <a:spcBef>
                <a:spcPts val="0"/>
              </a:spcBef>
              <a:spcAft>
                <a:spcPts val="0"/>
              </a:spcAft>
              <a:buNone/>
            </a:pPr>
            <a:r>
              <a:rPr lang="en" sz="7000" b="0" i="0" u="none" strike="noStrike" cap="none">
                <a:solidFill>
                  <a:srgbClr val="AB8742"/>
                </a:solidFill>
                <a:latin typeface="Anton"/>
                <a:ea typeface="Anton"/>
                <a:cs typeface="Anton"/>
                <a:sym typeface="Anton"/>
              </a:rPr>
              <a:t>OVERVIEW</a:t>
            </a:r>
            <a:endParaRPr sz="700"/>
          </a:p>
        </p:txBody>
      </p:sp>
      <p:sp>
        <p:nvSpPr>
          <p:cNvPr id="149" name="Google Shape;149;p26"/>
          <p:cNvSpPr txBox="1"/>
          <p:nvPr/>
        </p:nvSpPr>
        <p:spPr>
          <a:xfrm>
            <a:off x="722151" y="2615592"/>
            <a:ext cx="2240400" cy="292500"/>
          </a:xfrm>
          <a:prstGeom prst="rect">
            <a:avLst/>
          </a:prstGeom>
          <a:noFill/>
          <a:ln>
            <a:noFill/>
          </a:ln>
        </p:spPr>
        <p:txBody>
          <a:bodyPr spcFirstLastPara="1" wrap="square" lIns="0" tIns="0" rIns="0" bIns="0" anchor="t" anchorCtr="0">
            <a:spAutoFit/>
          </a:bodyPr>
          <a:lstStyle/>
          <a:p>
            <a:pPr marL="406400" marR="0" lvl="1" indent="-196850" algn="l" rtl="0">
              <a:lnSpc>
                <a:spcPct val="140010"/>
              </a:lnSpc>
              <a:spcBef>
                <a:spcPts val="0"/>
              </a:spcBef>
              <a:spcAft>
                <a:spcPts val="0"/>
              </a:spcAft>
              <a:buClr>
                <a:srgbClr val="414B3B"/>
              </a:buClr>
              <a:buSzPts val="1900"/>
              <a:buFont typeface="Arial"/>
              <a:buChar char="•"/>
            </a:pPr>
            <a:r>
              <a:rPr lang="en" sz="1900" b="1" i="0" u="none" strike="noStrike" cap="none">
                <a:solidFill>
                  <a:srgbClr val="414B3B"/>
                </a:solidFill>
                <a:latin typeface="Arial"/>
                <a:ea typeface="Arial"/>
                <a:cs typeface="Arial"/>
                <a:sym typeface="Arial"/>
              </a:rPr>
              <a:t>Introduction</a:t>
            </a:r>
            <a:endParaRPr sz="700"/>
          </a:p>
        </p:txBody>
      </p:sp>
      <p:sp>
        <p:nvSpPr>
          <p:cNvPr id="150" name="Google Shape;150;p26"/>
          <p:cNvSpPr txBox="1"/>
          <p:nvPr/>
        </p:nvSpPr>
        <p:spPr>
          <a:xfrm>
            <a:off x="742878" y="3524050"/>
            <a:ext cx="2845500" cy="292500"/>
          </a:xfrm>
          <a:prstGeom prst="rect">
            <a:avLst/>
          </a:prstGeom>
          <a:noFill/>
          <a:ln>
            <a:noFill/>
          </a:ln>
        </p:spPr>
        <p:txBody>
          <a:bodyPr spcFirstLastPara="1" wrap="square" lIns="0" tIns="0" rIns="0" bIns="0" anchor="t" anchorCtr="0">
            <a:spAutoFit/>
          </a:bodyPr>
          <a:lstStyle/>
          <a:p>
            <a:pPr marL="406400" marR="0" lvl="1" indent="-196850" algn="l" rtl="0">
              <a:lnSpc>
                <a:spcPct val="140010"/>
              </a:lnSpc>
              <a:spcBef>
                <a:spcPts val="0"/>
              </a:spcBef>
              <a:spcAft>
                <a:spcPts val="0"/>
              </a:spcAft>
              <a:buClr>
                <a:srgbClr val="414B3B"/>
              </a:buClr>
              <a:buSzPts val="1900"/>
              <a:buFont typeface="Arial"/>
              <a:buChar char="•"/>
            </a:pPr>
            <a:r>
              <a:rPr lang="en" sz="1900" b="1" i="0" u="none" strike="noStrike" cap="none">
                <a:solidFill>
                  <a:srgbClr val="414B3B"/>
                </a:solidFill>
                <a:latin typeface="Arial"/>
                <a:ea typeface="Arial"/>
                <a:cs typeface="Arial"/>
                <a:sym typeface="Arial"/>
              </a:rPr>
              <a:t>Problem Statement</a:t>
            </a:r>
            <a:endParaRPr sz="700"/>
          </a:p>
        </p:txBody>
      </p:sp>
      <p:sp>
        <p:nvSpPr>
          <p:cNvPr id="151" name="Google Shape;151;p26"/>
          <p:cNvSpPr txBox="1"/>
          <p:nvPr/>
        </p:nvSpPr>
        <p:spPr>
          <a:xfrm>
            <a:off x="742864" y="3074092"/>
            <a:ext cx="2620800" cy="292500"/>
          </a:xfrm>
          <a:prstGeom prst="rect">
            <a:avLst/>
          </a:prstGeom>
          <a:noFill/>
          <a:ln>
            <a:noFill/>
          </a:ln>
        </p:spPr>
        <p:txBody>
          <a:bodyPr spcFirstLastPara="1" wrap="square" lIns="0" tIns="0" rIns="0" bIns="0" anchor="t" anchorCtr="0">
            <a:spAutoFit/>
          </a:bodyPr>
          <a:lstStyle/>
          <a:p>
            <a:pPr marL="406400" marR="0" lvl="1" indent="-196850" algn="l" rtl="0">
              <a:lnSpc>
                <a:spcPct val="140010"/>
              </a:lnSpc>
              <a:spcBef>
                <a:spcPts val="0"/>
              </a:spcBef>
              <a:spcAft>
                <a:spcPts val="0"/>
              </a:spcAft>
              <a:buClr>
                <a:srgbClr val="414B3B"/>
              </a:buClr>
              <a:buSzPts val="1900"/>
              <a:buFont typeface="Arial"/>
              <a:buChar char="•"/>
            </a:pPr>
            <a:r>
              <a:rPr lang="en" sz="1900" b="1" i="0" u="none" strike="noStrike" cap="none">
                <a:solidFill>
                  <a:srgbClr val="414B3B"/>
                </a:solidFill>
                <a:latin typeface="Arial"/>
                <a:ea typeface="Arial"/>
                <a:cs typeface="Arial"/>
                <a:sym typeface="Arial"/>
              </a:rPr>
              <a:t>Litera</a:t>
            </a:r>
            <a:r>
              <a:rPr lang="en" sz="1900" b="1">
                <a:solidFill>
                  <a:srgbClr val="414B3B"/>
                </a:solidFill>
              </a:rPr>
              <a:t>ture</a:t>
            </a:r>
            <a:r>
              <a:rPr lang="en" sz="1900" b="1" i="0" u="none" strike="noStrike" cap="none">
                <a:solidFill>
                  <a:srgbClr val="414B3B"/>
                </a:solidFill>
                <a:latin typeface="Arial"/>
                <a:ea typeface="Arial"/>
                <a:cs typeface="Arial"/>
                <a:sym typeface="Arial"/>
              </a:rPr>
              <a:t> Review </a:t>
            </a:r>
            <a:endParaRPr sz="700"/>
          </a:p>
        </p:txBody>
      </p:sp>
      <p:sp>
        <p:nvSpPr>
          <p:cNvPr id="152" name="Google Shape;152;p26"/>
          <p:cNvSpPr txBox="1"/>
          <p:nvPr/>
        </p:nvSpPr>
        <p:spPr>
          <a:xfrm>
            <a:off x="3451765" y="3058317"/>
            <a:ext cx="2240400" cy="292500"/>
          </a:xfrm>
          <a:prstGeom prst="rect">
            <a:avLst/>
          </a:prstGeom>
          <a:noFill/>
          <a:ln>
            <a:noFill/>
          </a:ln>
        </p:spPr>
        <p:txBody>
          <a:bodyPr spcFirstLastPara="1" wrap="square" lIns="0" tIns="0" rIns="0" bIns="0" anchor="t" anchorCtr="0">
            <a:spAutoFit/>
          </a:bodyPr>
          <a:lstStyle/>
          <a:p>
            <a:pPr marL="406400" marR="0" lvl="1" indent="-196850" algn="l" rtl="0">
              <a:lnSpc>
                <a:spcPct val="140010"/>
              </a:lnSpc>
              <a:spcBef>
                <a:spcPts val="0"/>
              </a:spcBef>
              <a:spcAft>
                <a:spcPts val="0"/>
              </a:spcAft>
              <a:buClr>
                <a:srgbClr val="414B3B"/>
              </a:buClr>
              <a:buSzPts val="1900"/>
              <a:buFont typeface="Arial"/>
              <a:buChar char="•"/>
            </a:pPr>
            <a:r>
              <a:rPr lang="en" sz="1900" b="1" i="0" u="none" strike="noStrike" cap="none">
                <a:solidFill>
                  <a:srgbClr val="414B3B"/>
                </a:solidFill>
                <a:latin typeface="Arial"/>
                <a:ea typeface="Arial"/>
                <a:cs typeface="Arial"/>
                <a:sym typeface="Arial"/>
              </a:rPr>
              <a:t>Objectives</a:t>
            </a:r>
            <a:endParaRPr sz="700"/>
          </a:p>
        </p:txBody>
      </p:sp>
      <p:sp>
        <p:nvSpPr>
          <p:cNvPr id="153" name="Google Shape;153;p26"/>
          <p:cNvSpPr txBox="1"/>
          <p:nvPr/>
        </p:nvSpPr>
        <p:spPr>
          <a:xfrm>
            <a:off x="3427315" y="2610745"/>
            <a:ext cx="2240400" cy="292500"/>
          </a:xfrm>
          <a:prstGeom prst="rect">
            <a:avLst/>
          </a:prstGeom>
          <a:noFill/>
          <a:ln>
            <a:noFill/>
          </a:ln>
        </p:spPr>
        <p:txBody>
          <a:bodyPr spcFirstLastPara="1" wrap="square" lIns="0" tIns="0" rIns="0" bIns="0" anchor="t" anchorCtr="0">
            <a:spAutoFit/>
          </a:bodyPr>
          <a:lstStyle/>
          <a:p>
            <a:pPr marL="406400" marR="0" lvl="1" indent="-196850" algn="l" rtl="0">
              <a:lnSpc>
                <a:spcPct val="140010"/>
              </a:lnSpc>
              <a:spcBef>
                <a:spcPts val="0"/>
              </a:spcBef>
              <a:spcAft>
                <a:spcPts val="0"/>
              </a:spcAft>
              <a:buClr>
                <a:srgbClr val="414B3B"/>
              </a:buClr>
              <a:buSzPts val="1900"/>
              <a:buFont typeface="Arial"/>
              <a:buChar char="•"/>
            </a:pPr>
            <a:r>
              <a:rPr lang="en" sz="1900" b="1">
                <a:solidFill>
                  <a:srgbClr val="414B3B"/>
                </a:solidFill>
              </a:rPr>
              <a:t>Research Gap</a:t>
            </a:r>
            <a:endParaRPr sz="700"/>
          </a:p>
        </p:txBody>
      </p:sp>
      <p:sp>
        <p:nvSpPr>
          <p:cNvPr id="154" name="Google Shape;154;p26"/>
          <p:cNvSpPr txBox="1"/>
          <p:nvPr/>
        </p:nvSpPr>
        <p:spPr>
          <a:xfrm>
            <a:off x="3436478" y="3501043"/>
            <a:ext cx="2240400" cy="292500"/>
          </a:xfrm>
          <a:prstGeom prst="rect">
            <a:avLst/>
          </a:prstGeom>
          <a:noFill/>
          <a:ln>
            <a:noFill/>
          </a:ln>
        </p:spPr>
        <p:txBody>
          <a:bodyPr spcFirstLastPara="1" wrap="square" lIns="0" tIns="0" rIns="0" bIns="0" anchor="t" anchorCtr="0">
            <a:spAutoFit/>
          </a:bodyPr>
          <a:lstStyle/>
          <a:p>
            <a:pPr marL="406400" marR="0" lvl="1" indent="-196850" algn="l" rtl="0">
              <a:lnSpc>
                <a:spcPct val="140010"/>
              </a:lnSpc>
              <a:spcBef>
                <a:spcPts val="0"/>
              </a:spcBef>
              <a:spcAft>
                <a:spcPts val="0"/>
              </a:spcAft>
              <a:buClr>
                <a:srgbClr val="414B3B"/>
              </a:buClr>
              <a:buSzPts val="1900"/>
              <a:buFont typeface="Arial"/>
              <a:buChar char="•"/>
            </a:pPr>
            <a:r>
              <a:rPr lang="en" sz="1900" b="1" i="0" u="none" strike="noStrike" cap="none">
                <a:solidFill>
                  <a:srgbClr val="414B3B"/>
                </a:solidFill>
                <a:latin typeface="Arial"/>
                <a:ea typeface="Arial"/>
                <a:cs typeface="Arial"/>
                <a:sym typeface="Arial"/>
              </a:rPr>
              <a:t>Methodology</a:t>
            </a:r>
            <a:endParaRPr sz="700"/>
          </a:p>
        </p:txBody>
      </p:sp>
      <p:sp>
        <p:nvSpPr>
          <p:cNvPr id="155" name="Google Shape;155;p26"/>
          <p:cNvSpPr txBox="1"/>
          <p:nvPr/>
        </p:nvSpPr>
        <p:spPr>
          <a:xfrm>
            <a:off x="5599070" y="2615592"/>
            <a:ext cx="2240400" cy="292500"/>
          </a:xfrm>
          <a:prstGeom prst="rect">
            <a:avLst/>
          </a:prstGeom>
          <a:noFill/>
          <a:ln>
            <a:noFill/>
          </a:ln>
        </p:spPr>
        <p:txBody>
          <a:bodyPr spcFirstLastPara="1" wrap="square" lIns="0" tIns="0" rIns="0" bIns="0" anchor="t" anchorCtr="0">
            <a:spAutoFit/>
          </a:bodyPr>
          <a:lstStyle/>
          <a:p>
            <a:pPr marL="406400" marR="0" lvl="1" indent="-196850" algn="l" rtl="0">
              <a:lnSpc>
                <a:spcPct val="140010"/>
              </a:lnSpc>
              <a:spcBef>
                <a:spcPts val="0"/>
              </a:spcBef>
              <a:spcAft>
                <a:spcPts val="0"/>
              </a:spcAft>
              <a:buClr>
                <a:srgbClr val="414B3B"/>
              </a:buClr>
              <a:buSzPts val="1900"/>
              <a:buFont typeface="Arial"/>
              <a:buChar char="•"/>
            </a:pPr>
            <a:r>
              <a:rPr lang="en" sz="1900" b="1" i="0" u="none" strike="noStrike" cap="none">
                <a:solidFill>
                  <a:srgbClr val="414B3B"/>
                </a:solidFill>
                <a:latin typeface="Arial"/>
                <a:ea typeface="Arial"/>
                <a:cs typeface="Arial"/>
                <a:sym typeface="Arial"/>
              </a:rPr>
              <a:t>Result</a:t>
            </a:r>
            <a:endParaRPr sz="700"/>
          </a:p>
        </p:txBody>
      </p:sp>
      <p:sp>
        <p:nvSpPr>
          <p:cNvPr id="156" name="Google Shape;156;p26"/>
          <p:cNvSpPr txBox="1"/>
          <p:nvPr/>
        </p:nvSpPr>
        <p:spPr>
          <a:xfrm>
            <a:off x="5599070" y="3058320"/>
            <a:ext cx="2240400" cy="292500"/>
          </a:xfrm>
          <a:prstGeom prst="rect">
            <a:avLst/>
          </a:prstGeom>
          <a:noFill/>
          <a:ln>
            <a:noFill/>
          </a:ln>
        </p:spPr>
        <p:txBody>
          <a:bodyPr spcFirstLastPara="1" wrap="square" lIns="0" tIns="0" rIns="0" bIns="0" anchor="t" anchorCtr="0">
            <a:spAutoFit/>
          </a:bodyPr>
          <a:lstStyle/>
          <a:p>
            <a:pPr marL="406400" marR="0" lvl="1" indent="-196850" algn="l" rtl="0">
              <a:lnSpc>
                <a:spcPct val="140010"/>
              </a:lnSpc>
              <a:spcBef>
                <a:spcPts val="0"/>
              </a:spcBef>
              <a:spcAft>
                <a:spcPts val="0"/>
              </a:spcAft>
              <a:buClr>
                <a:srgbClr val="414B3B"/>
              </a:buClr>
              <a:buSzPts val="1900"/>
              <a:buFont typeface="Arial"/>
              <a:buChar char="•"/>
            </a:pPr>
            <a:r>
              <a:rPr lang="en" sz="1900" b="1" i="0" u="none" strike="noStrike" cap="none">
                <a:solidFill>
                  <a:srgbClr val="414B3B"/>
                </a:solidFill>
                <a:latin typeface="Arial"/>
                <a:ea typeface="Arial"/>
                <a:cs typeface="Arial"/>
                <a:sym typeface="Arial"/>
              </a:rPr>
              <a:t>Conclusion</a:t>
            </a:r>
            <a:endParaRPr sz="700"/>
          </a:p>
        </p:txBody>
      </p:sp>
      <p:sp>
        <p:nvSpPr>
          <p:cNvPr id="157" name="Google Shape;157;p26"/>
          <p:cNvSpPr txBox="1"/>
          <p:nvPr/>
        </p:nvSpPr>
        <p:spPr>
          <a:xfrm>
            <a:off x="5599076" y="3501875"/>
            <a:ext cx="2527800" cy="292500"/>
          </a:xfrm>
          <a:prstGeom prst="rect">
            <a:avLst/>
          </a:prstGeom>
          <a:noFill/>
          <a:ln>
            <a:noFill/>
          </a:ln>
        </p:spPr>
        <p:txBody>
          <a:bodyPr spcFirstLastPara="1" wrap="square" lIns="0" tIns="0" rIns="0" bIns="0" anchor="t" anchorCtr="0">
            <a:spAutoFit/>
          </a:bodyPr>
          <a:lstStyle/>
          <a:p>
            <a:pPr marL="406400" marR="0" lvl="1" indent="-196850" algn="l" rtl="0">
              <a:lnSpc>
                <a:spcPct val="140010"/>
              </a:lnSpc>
              <a:spcBef>
                <a:spcPts val="0"/>
              </a:spcBef>
              <a:spcAft>
                <a:spcPts val="0"/>
              </a:spcAft>
              <a:buClr>
                <a:srgbClr val="414B3B"/>
              </a:buClr>
              <a:buSzPts val="1900"/>
              <a:buFont typeface="Arial"/>
              <a:buChar char="•"/>
            </a:pPr>
            <a:r>
              <a:rPr lang="en" sz="1900" b="1" i="0" u="none" strike="noStrike" cap="none">
                <a:solidFill>
                  <a:srgbClr val="414B3B"/>
                </a:solidFill>
                <a:latin typeface="Arial"/>
                <a:ea typeface="Arial"/>
                <a:cs typeface="Arial"/>
                <a:sym typeface="Arial"/>
              </a:rPr>
              <a:t>Recommendation</a:t>
            </a:r>
            <a:endParaRPr sz="700"/>
          </a:p>
        </p:txBody>
      </p:sp>
      <p:grpSp>
        <p:nvGrpSpPr>
          <p:cNvPr id="158" name="Google Shape;158;p26"/>
          <p:cNvGrpSpPr/>
          <p:nvPr/>
        </p:nvGrpSpPr>
        <p:grpSpPr>
          <a:xfrm rot="-5400000">
            <a:off x="4237783" y="-4433940"/>
            <a:ext cx="641304" cy="9439392"/>
            <a:chOff x="0" y="-28575"/>
            <a:chExt cx="337813" cy="4972288"/>
          </a:xfrm>
        </p:grpSpPr>
        <p:sp>
          <p:nvSpPr>
            <p:cNvPr id="159" name="Google Shape;159;p26"/>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160" name="Google Shape;160;p26"/>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61" name="Google Shape;161;p26"/>
          <p:cNvGrpSpPr/>
          <p:nvPr/>
        </p:nvGrpSpPr>
        <p:grpSpPr>
          <a:xfrm rot="-5400000">
            <a:off x="8185285" y="42434"/>
            <a:ext cx="402074" cy="486640"/>
            <a:chOff x="0" y="-28575"/>
            <a:chExt cx="211796" cy="256342"/>
          </a:xfrm>
        </p:grpSpPr>
        <p:sp>
          <p:nvSpPr>
            <p:cNvPr id="162" name="Google Shape;162;p26"/>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163" name="Google Shape;163;p26"/>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64" name="Google Shape;164;p26"/>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165" name="Google Shape;165;p26"/>
          <p:cNvSpPr txBox="1"/>
          <p:nvPr/>
        </p:nvSpPr>
        <p:spPr>
          <a:xfrm>
            <a:off x="8235756" y="162878"/>
            <a:ext cx="355500" cy="231000"/>
          </a:xfrm>
          <a:prstGeom prst="rect">
            <a:avLst/>
          </a:prstGeom>
          <a:noFill/>
          <a:ln>
            <a:noFill/>
          </a:ln>
        </p:spPr>
        <p:txBody>
          <a:bodyPr spcFirstLastPara="1" wrap="square" lIns="0" tIns="0" rIns="0" bIns="0" anchor="t" anchorCtr="0">
            <a:spAutoFit/>
          </a:bodyPr>
          <a:lstStyle/>
          <a:p>
            <a:pPr marL="0" marR="0" lvl="0" indent="0" algn="ctr" rtl="0">
              <a:lnSpc>
                <a:spcPct val="140012"/>
              </a:lnSpc>
              <a:spcBef>
                <a:spcPts val="0"/>
              </a:spcBef>
              <a:spcAft>
                <a:spcPts val="0"/>
              </a:spcAft>
              <a:buNone/>
            </a:pPr>
            <a:r>
              <a:rPr lang="en" sz="1500" b="1">
                <a:solidFill>
                  <a:srgbClr val="5D5340"/>
                </a:solidFill>
              </a:rPr>
              <a:t>2</a:t>
            </a:r>
            <a:endParaRPr sz="700"/>
          </a:p>
        </p:txBody>
      </p:sp>
      <p:sp>
        <p:nvSpPr>
          <p:cNvPr id="166" name="Google Shape;166;p26"/>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167" name="Google Shape;167;p26"/>
          <p:cNvSpPr txBox="1">
            <a:spLocks noGrp="1"/>
          </p:cNvSpPr>
          <p:nvPr>
            <p:ph type="sldNum" idx="12"/>
          </p:nvPr>
        </p:nvSpPr>
        <p:spPr>
          <a:xfrm>
            <a:off x="7053850" y="221288"/>
            <a:ext cx="1066800" cy="182700"/>
          </a:xfrm>
          <a:prstGeom prst="rect">
            <a:avLst/>
          </a:prstGeom>
        </p:spPr>
        <p:txBody>
          <a:bodyPr spcFirstLastPara="1" wrap="square" lIns="45725" tIns="22850" rIns="45725" bIns="2285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477"/>
        <p:cNvGrpSpPr/>
        <p:nvPr/>
      </p:nvGrpSpPr>
      <p:grpSpPr>
        <a:xfrm>
          <a:off x="0" y="0"/>
          <a:ext cx="0" cy="0"/>
          <a:chOff x="0" y="0"/>
          <a:chExt cx="0" cy="0"/>
        </a:xfrm>
      </p:grpSpPr>
      <p:grpSp>
        <p:nvGrpSpPr>
          <p:cNvPr id="478" name="Google Shape;478;p44"/>
          <p:cNvGrpSpPr/>
          <p:nvPr/>
        </p:nvGrpSpPr>
        <p:grpSpPr>
          <a:xfrm rot="-5400000">
            <a:off x="4237783" y="-4433940"/>
            <a:ext cx="641304" cy="9439392"/>
            <a:chOff x="0" y="-28575"/>
            <a:chExt cx="337813" cy="4972288"/>
          </a:xfrm>
        </p:grpSpPr>
        <p:sp>
          <p:nvSpPr>
            <p:cNvPr id="479" name="Google Shape;479;p44"/>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480" name="Google Shape;480;p44"/>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481" name="Google Shape;481;p44"/>
          <p:cNvGrpSpPr/>
          <p:nvPr/>
        </p:nvGrpSpPr>
        <p:grpSpPr>
          <a:xfrm rot="-5400000">
            <a:off x="8185281" y="42430"/>
            <a:ext cx="402081" cy="486640"/>
            <a:chOff x="0" y="-28575"/>
            <a:chExt cx="211800" cy="256342"/>
          </a:xfrm>
        </p:grpSpPr>
        <p:sp>
          <p:nvSpPr>
            <p:cNvPr id="482" name="Google Shape;482;p44"/>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483" name="Google Shape;483;p44"/>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484" name="Google Shape;484;p44"/>
          <p:cNvSpPr txBox="1"/>
          <p:nvPr/>
        </p:nvSpPr>
        <p:spPr>
          <a:xfrm>
            <a:off x="2874089" y="660654"/>
            <a:ext cx="3341400" cy="646500"/>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a:solidFill>
                  <a:srgbClr val="5D5340"/>
                </a:solidFill>
                <a:latin typeface="Anton"/>
                <a:ea typeface="Anton"/>
                <a:cs typeface="Anton"/>
                <a:sym typeface="Anton"/>
              </a:rPr>
              <a:t>PCA</a:t>
            </a:r>
            <a:endParaRPr sz="700"/>
          </a:p>
        </p:txBody>
      </p:sp>
      <p:sp>
        <p:nvSpPr>
          <p:cNvPr id="485" name="Google Shape;485;p44"/>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486" name="Google Shape;486;p44"/>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487" name="Google Shape;487;p44"/>
          <p:cNvPicPr preferRelativeResize="0"/>
          <p:nvPr/>
        </p:nvPicPr>
        <p:blipFill>
          <a:blip r:embed="rId3">
            <a:alphaModFix/>
          </a:blip>
          <a:stretch>
            <a:fillRect/>
          </a:stretch>
        </p:blipFill>
        <p:spPr>
          <a:xfrm>
            <a:off x="0" y="4293650"/>
            <a:ext cx="4895850" cy="309553"/>
          </a:xfrm>
          <a:prstGeom prst="rect">
            <a:avLst/>
          </a:prstGeom>
          <a:noFill/>
          <a:ln>
            <a:noFill/>
          </a:ln>
        </p:spPr>
      </p:pic>
      <p:pic>
        <p:nvPicPr>
          <p:cNvPr id="488" name="Google Shape;488;p44" title="pca.png"/>
          <p:cNvPicPr preferRelativeResize="0"/>
          <p:nvPr/>
        </p:nvPicPr>
        <p:blipFill rotWithShape="1">
          <a:blip r:embed="rId4">
            <a:alphaModFix/>
          </a:blip>
          <a:srcRect l="3030" r="-3030"/>
          <a:stretch/>
        </p:blipFill>
        <p:spPr>
          <a:xfrm>
            <a:off x="-22887" y="1307154"/>
            <a:ext cx="5034358" cy="2767425"/>
          </a:xfrm>
          <a:prstGeom prst="rect">
            <a:avLst/>
          </a:prstGeom>
          <a:noFill/>
          <a:ln>
            <a:noFill/>
          </a:ln>
        </p:spPr>
      </p:pic>
      <p:sp>
        <p:nvSpPr>
          <p:cNvPr id="489" name="Google Shape;489;p44"/>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20</a:t>
            </a:fld>
            <a:endParaRPr/>
          </a:p>
        </p:txBody>
      </p:sp>
      <p:sp>
        <p:nvSpPr>
          <p:cNvPr id="490" name="Google Shape;490;p44"/>
          <p:cNvSpPr txBox="1"/>
          <p:nvPr/>
        </p:nvSpPr>
        <p:spPr>
          <a:xfrm>
            <a:off x="4772025" y="1285200"/>
            <a:ext cx="4325700" cy="3349500"/>
          </a:xfrm>
          <a:prstGeom prst="rect">
            <a:avLst/>
          </a:prstGeom>
          <a:noFill/>
          <a:ln>
            <a:noFill/>
          </a:ln>
        </p:spPr>
        <p:txBody>
          <a:bodyPr spcFirstLastPara="1" wrap="square" lIns="0" tIns="0" rIns="0" bIns="0" anchor="t" anchorCtr="0">
            <a:spAutoFit/>
          </a:bodyPr>
          <a:lstStyle/>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What it measures: </a:t>
            </a:r>
            <a:r>
              <a:rPr lang="en" sz="1600">
                <a:solidFill>
                  <a:srgbClr val="414B3B"/>
                </a:solidFill>
              </a:rPr>
              <a:t>The contribution of each band to explaining the variance in the data.</a:t>
            </a:r>
            <a:endParaRPr sz="1600" b="1">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Output: </a:t>
            </a:r>
            <a:r>
              <a:rPr lang="en" sz="1600">
                <a:solidFill>
                  <a:srgbClr val="414B3B"/>
                </a:solidFill>
              </a:rPr>
              <a:t>Component loadings, showing how much each band contributes to each principal component.</a:t>
            </a:r>
            <a:endParaRPr sz="1600" b="1">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Selection: </a:t>
            </a:r>
            <a:r>
              <a:rPr lang="en" sz="1600">
                <a:solidFill>
                  <a:srgbClr val="414B3B"/>
                </a:solidFill>
              </a:rPr>
              <a:t>Calculates total absolute contribution to all principal components, then selects top 5 contributing bands.</a:t>
            </a:r>
            <a:endParaRPr sz="1600" b="1">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Result:</a:t>
            </a:r>
            <a:r>
              <a:rPr lang="en" sz="1600">
                <a:solidFill>
                  <a:srgbClr val="414B3B"/>
                </a:solidFill>
              </a:rPr>
              <a:t> ["B14", "B3", "B17", "B5", "B12", ..]</a:t>
            </a:r>
            <a:endParaRPr sz="1600">
              <a:solidFill>
                <a:srgbClr val="414B3B"/>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494"/>
        <p:cNvGrpSpPr/>
        <p:nvPr/>
      </p:nvGrpSpPr>
      <p:grpSpPr>
        <a:xfrm>
          <a:off x="0" y="0"/>
          <a:ext cx="0" cy="0"/>
          <a:chOff x="0" y="0"/>
          <a:chExt cx="0" cy="0"/>
        </a:xfrm>
      </p:grpSpPr>
      <p:grpSp>
        <p:nvGrpSpPr>
          <p:cNvPr id="495" name="Google Shape;495;p45"/>
          <p:cNvGrpSpPr/>
          <p:nvPr/>
        </p:nvGrpSpPr>
        <p:grpSpPr>
          <a:xfrm rot="-5400000">
            <a:off x="4237783" y="-4433940"/>
            <a:ext cx="641304" cy="9439392"/>
            <a:chOff x="0" y="-28575"/>
            <a:chExt cx="337813" cy="4972288"/>
          </a:xfrm>
        </p:grpSpPr>
        <p:sp>
          <p:nvSpPr>
            <p:cNvPr id="496" name="Google Shape;496;p45"/>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497" name="Google Shape;497;p45"/>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498" name="Google Shape;498;p45"/>
          <p:cNvGrpSpPr/>
          <p:nvPr/>
        </p:nvGrpSpPr>
        <p:grpSpPr>
          <a:xfrm rot="-5400000">
            <a:off x="8185281" y="42430"/>
            <a:ext cx="402081" cy="486640"/>
            <a:chOff x="0" y="-28575"/>
            <a:chExt cx="211800" cy="256342"/>
          </a:xfrm>
        </p:grpSpPr>
        <p:sp>
          <p:nvSpPr>
            <p:cNvPr id="499" name="Google Shape;499;p45"/>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500" name="Google Shape;500;p45"/>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501" name="Google Shape;501;p45"/>
          <p:cNvSpPr txBox="1"/>
          <p:nvPr/>
        </p:nvSpPr>
        <p:spPr>
          <a:xfrm>
            <a:off x="2901289" y="660654"/>
            <a:ext cx="33414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a:solidFill>
                  <a:srgbClr val="5D5340"/>
                </a:solidFill>
                <a:latin typeface="Anton"/>
                <a:ea typeface="Anton"/>
                <a:cs typeface="Anton"/>
                <a:sym typeface="Anton"/>
              </a:rPr>
              <a:t>RANDOM FOREST</a:t>
            </a:r>
            <a:endParaRPr sz="700"/>
          </a:p>
        </p:txBody>
      </p:sp>
      <p:sp>
        <p:nvSpPr>
          <p:cNvPr id="502" name="Google Shape;502;p45"/>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503" name="Google Shape;503;p45"/>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504" name="Google Shape;504;p45"/>
          <p:cNvPicPr preferRelativeResize="0"/>
          <p:nvPr/>
        </p:nvPicPr>
        <p:blipFill>
          <a:blip r:embed="rId3">
            <a:alphaModFix/>
          </a:blip>
          <a:stretch>
            <a:fillRect/>
          </a:stretch>
        </p:blipFill>
        <p:spPr>
          <a:xfrm>
            <a:off x="0" y="1258788"/>
            <a:ext cx="5909950" cy="3884700"/>
          </a:xfrm>
          <a:prstGeom prst="rect">
            <a:avLst/>
          </a:prstGeom>
          <a:noFill/>
          <a:ln>
            <a:noFill/>
          </a:ln>
        </p:spPr>
      </p:pic>
      <p:pic>
        <p:nvPicPr>
          <p:cNvPr id="505" name="Google Shape;505;p45"/>
          <p:cNvPicPr preferRelativeResize="0"/>
          <p:nvPr/>
        </p:nvPicPr>
        <p:blipFill>
          <a:blip r:embed="rId4">
            <a:alphaModFix/>
          </a:blip>
          <a:stretch>
            <a:fillRect/>
          </a:stretch>
        </p:blipFill>
        <p:spPr>
          <a:xfrm>
            <a:off x="5888725" y="1335000"/>
            <a:ext cx="3234051" cy="3717875"/>
          </a:xfrm>
          <a:prstGeom prst="rect">
            <a:avLst/>
          </a:prstGeom>
          <a:noFill/>
          <a:ln>
            <a:noFill/>
          </a:ln>
        </p:spPr>
      </p:pic>
      <p:sp>
        <p:nvSpPr>
          <p:cNvPr id="506" name="Google Shape;506;p45"/>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510"/>
        <p:cNvGrpSpPr/>
        <p:nvPr/>
      </p:nvGrpSpPr>
      <p:grpSpPr>
        <a:xfrm>
          <a:off x="0" y="0"/>
          <a:ext cx="0" cy="0"/>
          <a:chOff x="0" y="0"/>
          <a:chExt cx="0" cy="0"/>
        </a:xfrm>
      </p:grpSpPr>
      <p:grpSp>
        <p:nvGrpSpPr>
          <p:cNvPr id="511" name="Google Shape;511;p46"/>
          <p:cNvGrpSpPr/>
          <p:nvPr/>
        </p:nvGrpSpPr>
        <p:grpSpPr>
          <a:xfrm rot="-5400000">
            <a:off x="4237783" y="-4433940"/>
            <a:ext cx="641304" cy="9439392"/>
            <a:chOff x="0" y="-28575"/>
            <a:chExt cx="337813" cy="4972288"/>
          </a:xfrm>
        </p:grpSpPr>
        <p:sp>
          <p:nvSpPr>
            <p:cNvPr id="512" name="Google Shape;512;p46"/>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513" name="Google Shape;513;p46"/>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14" name="Google Shape;514;p46"/>
          <p:cNvGrpSpPr/>
          <p:nvPr/>
        </p:nvGrpSpPr>
        <p:grpSpPr>
          <a:xfrm rot="-5400000">
            <a:off x="8185281" y="42430"/>
            <a:ext cx="402081" cy="486640"/>
            <a:chOff x="0" y="-28575"/>
            <a:chExt cx="211800" cy="256342"/>
          </a:xfrm>
        </p:grpSpPr>
        <p:sp>
          <p:nvSpPr>
            <p:cNvPr id="515" name="Google Shape;515;p46"/>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516" name="Google Shape;516;p46"/>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517" name="Google Shape;517;p46"/>
          <p:cNvSpPr txBox="1"/>
          <p:nvPr/>
        </p:nvSpPr>
        <p:spPr>
          <a:xfrm>
            <a:off x="2901289" y="660654"/>
            <a:ext cx="33414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a:solidFill>
                  <a:srgbClr val="5D5340"/>
                </a:solidFill>
                <a:latin typeface="Anton"/>
                <a:ea typeface="Anton"/>
                <a:cs typeface="Anton"/>
                <a:sym typeface="Anton"/>
              </a:rPr>
              <a:t>RANDOM FOREST</a:t>
            </a:r>
            <a:endParaRPr sz="700"/>
          </a:p>
        </p:txBody>
      </p:sp>
      <p:sp>
        <p:nvSpPr>
          <p:cNvPr id="518" name="Google Shape;518;p46"/>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519" name="Google Shape;519;p46"/>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520" name="Google Shape;520;p46"/>
          <p:cNvPicPr preferRelativeResize="0"/>
          <p:nvPr/>
        </p:nvPicPr>
        <p:blipFill rotWithShape="1">
          <a:blip r:embed="rId3">
            <a:alphaModFix/>
          </a:blip>
          <a:srcRect r="12041"/>
          <a:stretch/>
        </p:blipFill>
        <p:spPr>
          <a:xfrm>
            <a:off x="247925" y="1307138"/>
            <a:ext cx="2844600" cy="3717875"/>
          </a:xfrm>
          <a:prstGeom prst="rect">
            <a:avLst/>
          </a:prstGeom>
          <a:noFill/>
          <a:ln>
            <a:noFill/>
          </a:ln>
        </p:spPr>
      </p:pic>
      <p:sp>
        <p:nvSpPr>
          <p:cNvPr id="521" name="Google Shape;521;p46"/>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22</a:t>
            </a:fld>
            <a:endParaRPr/>
          </a:p>
        </p:txBody>
      </p:sp>
      <p:sp>
        <p:nvSpPr>
          <p:cNvPr id="522" name="Google Shape;522;p46"/>
          <p:cNvSpPr txBox="1"/>
          <p:nvPr/>
        </p:nvSpPr>
        <p:spPr>
          <a:xfrm>
            <a:off x="3179125" y="1663850"/>
            <a:ext cx="5757900" cy="2315100"/>
          </a:xfrm>
          <a:prstGeom prst="rect">
            <a:avLst/>
          </a:prstGeom>
          <a:noFill/>
          <a:ln>
            <a:noFill/>
          </a:ln>
        </p:spPr>
        <p:txBody>
          <a:bodyPr spcFirstLastPara="1" wrap="square" lIns="0" tIns="0" rIns="0" bIns="0" anchor="t" anchorCtr="0">
            <a:spAutoFit/>
          </a:bodyPr>
          <a:lstStyle/>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What it measures: </a:t>
            </a:r>
            <a:r>
              <a:rPr lang="en" sz="1600">
                <a:solidFill>
                  <a:srgbClr val="414B3B"/>
                </a:solidFill>
              </a:rPr>
              <a:t>Feature importance for classifying crop type.</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Output: </a:t>
            </a:r>
            <a:r>
              <a:rPr lang="en" sz="1600">
                <a:solidFill>
                  <a:srgbClr val="414B3B"/>
                </a:solidFill>
              </a:rPr>
              <a:t>Each band gets a score based on how often and effectively it is used to split decision trees.</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Selection: </a:t>
            </a:r>
            <a:r>
              <a:rPr lang="en" sz="1600">
                <a:solidFill>
                  <a:srgbClr val="414B3B"/>
                </a:solidFill>
              </a:rPr>
              <a:t>Chooses top 5 bands with the highest importance scores.</a:t>
            </a:r>
            <a:endParaRPr sz="1600">
              <a:solidFill>
                <a:srgbClr val="414B3B"/>
              </a:solidFill>
            </a:endParaRPr>
          </a:p>
          <a:p>
            <a:pPr marL="457200" lvl="1" indent="-330200" algn="l" rtl="0">
              <a:lnSpc>
                <a:spcPct val="140000"/>
              </a:lnSpc>
              <a:spcBef>
                <a:spcPts val="0"/>
              </a:spcBef>
              <a:spcAft>
                <a:spcPts val="0"/>
              </a:spcAft>
              <a:buClr>
                <a:srgbClr val="414B3B"/>
              </a:buClr>
              <a:buSzPts val="1600"/>
              <a:buChar char="•"/>
            </a:pPr>
            <a:r>
              <a:rPr lang="en" sz="1600" b="1">
                <a:solidFill>
                  <a:srgbClr val="414B3B"/>
                </a:solidFill>
              </a:rPr>
              <a:t>Result:</a:t>
            </a:r>
            <a:r>
              <a:rPr lang="en" sz="1600">
                <a:solidFill>
                  <a:srgbClr val="414B3B"/>
                </a:solidFill>
              </a:rPr>
              <a:t> ["B13", "B1", "B12", "B11", "B10",...]</a:t>
            </a:r>
            <a:endParaRPr sz="1600">
              <a:solidFill>
                <a:srgbClr val="414B3B"/>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526"/>
        <p:cNvGrpSpPr/>
        <p:nvPr/>
      </p:nvGrpSpPr>
      <p:grpSpPr>
        <a:xfrm>
          <a:off x="0" y="0"/>
          <a:ext cx="0" cy="0"/>
          <a:chOff x="0" y="0"/>
          <a:chExt cx="0" cy="0"/>
        </a:xfrm>
      </p:grpSpPr>
      <p:grpSp>
        <p:nvGrpSpPr>
          <p:cNvPr id="527" name="Google Shape;527;p47"/>
          <p:cNvGrpSpPr/>
          <p:nvPr/>
        </p:nvGrpSpPr>
        <p:grpSpPr>
          <a:xfrm rot="-5400000">
            <a:off x="4237783" y="-4433940"/>
            <a:ext cx="641304" cy="9439392"/>
            <a:chOff x="0" y="-28575"/>
            <a:chExt cx="337813" cy="4972288"/>
          </a:xfrm>
        </p:grpSpPr>
        <p:sp>
          <p:nvSpPr>
            <p:cNvPr id="528" name="Google Shape;528;p47"/>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529" name="Google Shape;529;p47"/>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30" name="Google Shape;530;p47"/>
          <p:cNvGrpSpPr/>
          <p:nvPr/>
        </p:nvGrpSpPr>
        <p:grpSpPr>
          <a:xfrm rot="-5400000">
            <a:off x="8185281" y="42430"/>
            <a:ext cx="402081" cy="486640"/>
            <a:chOff x="0" y="-28575"/>
            <a:chExt cx="211800" cy="256342"/>
          </a:xfrm>
        </p:grpSpPr>
        <p:sp>
          <p:nvSpPr>
            <p:cNvPr id="531" name="Google Shape;531;p47"/>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532" name="Google Shape;532;p47"/>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33" name="Google Shape;533;p47"/>
          <p:cNvGrpSpPr/>
          <p:nvPr/>
        </p:nvGrpSpPr>
        <p:grpSpPr>
          <a:xfrm rot="-5400000">
            <a:off x="4224133" y="436386"/>
            <a:ext cx="641304" cy="9439392"/>
            <a:chOff x="0" y="-28575"/>
            <a:chExt cx="337813" cy="4972288"/>
          </a:xfrm>
        </p:grpSpPr>
        <p:sp>
          <p:nvSpPr>
            <p:cNvPr id="534" name="Google Shape;534;p47"/>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535" name="Google Shape;535;p47"/>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536" name="Google Shape;536;p47"/>
          <p:cNvSpPr txBox="1"/>
          <p:nvPr/>
        </p:nvSpPr>
        <p:spPr>
          <a:xfrm>
            <a:off x="247925" y="787075"/>
            <a:ext cx="6189000" cy="631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4100">
                <a:solidFill>
                  <a:srgbClr val="414B3B"/>
                </a:solidFill>
                <a:latin typeface="Anton"/>
                <a:ea typeface="Anton"/>
                <a:cs typeface="Anton"/>
                <a:sym typeface="Anton"/>
              </a:rPr>
              <a:t>Chosen Bands: Set Union</a:t>
            </a:r>
            <a:endParaRPr sz="700"/>
          </a:p>
        </p:txBody>
      </p:sp>
      <p:sp>
        <p:nvSpPr>
          <p:cNvPr id="537" name="Google Shape;537;p47"/>
          <p:cNvSpPr txBox="1"/>
          <p:nvPr/>
        </p:nvSpPr>
        <p:spPr>
          <a:xfrm>
            <a:off x="247925" y="1606575"/>
            <a:ext cx="8161800" cy="3355500"/>
          </a:xfrm>
          <a:prstGeom prst="rect">
            <a:avLst/>
          </a:prstGeom>
          <a:noFill/>
          <a:ln>
            <a:noFill/>
          </a:ln>
        </p:spPr>
        <p:txBody>
          <a:bodyPr spcFirstLastPara="1" wrap="square" lIns="0" tIns="0" rIns="0" bIns="0" anchor="t" anchorCtr="0">
            <a:spAutoFit/>
          </a:bodyPr>
          <a:lstStyle/>
          <a:p>
            <a:pPr marL="914400" lvl="0" indent="0" algn="l" rtl="0">
              <a:lnSpc>
                <a:spcPct val="115000"/>
              </a:lnSpc>
              <a:spcBef>
                <a:spcPts val="1200"/>
              </a:spcBef>
              <a:spcAft>
                <a:spcPts val="0"/>
              </a:spcAft>
              <a:buClr>
                <a:schemeClr val="dk1"/>
              </a:buClr>
              <a:buSzPts val="1100"/>
              <a:buFont typeface="Arial"/>
              <a:buNone/>
            </a:pPr>
            <a:r>
              <a:rPr lang="en" sz="2000" b="1">
                <a:solidFill>
                  <a:schemeClr val="dk1"/>
                </a:solidFill>
              </a:rPr>
              <a:t>ANOVA</a:t>
            </a:r>
            <a:r>
              <a:rPr lang="en" sz="2000">
                <a:solidFill>
                  <a:schemeClr val="dk1"/>
                </a:solidFill>
              </a:rPr>
              <a:t>: Selected bands based on statistical variance</a:t>
            </a:r>
            <a:endParaRPr sz="2000">
              <a:solidFill>
                <a:schemeClr val="dk1"/>
              </a:solidFill>
            </a:endParaRPr>
          </a:p>
          <a:p>
            <a:pPr marL="914400" lvl="0" indent="0" algn="l" rtl="0">
              <a:lnSpc>
                <a:spcPct val="115000"/>
              </a:lnSpc>
              <a:spcBef>
                <a:spcPts val="1200"/>
              </a:spcBef>
              <a:spcAft>
                <a:spcPts val="0"/>
              </a:spcAft>
              <a:buClr>
                <a:schemeClr val="dk1"/>
              </a:buClr>
              <a:buSzPts val="1100"/>
              <a:buFont typeface="Arial"/>
              <a:buNone/>
            </a:pPr>
            <a:r>
              <a:rPr lang="en" sz="2000" b="1">
                <a:solidFill>
                  <a:schemeClr val="dk1"/>
                </a:solidFill>
              </a:rPr>
              <a:t>PCA</a:t>
            </a:r>
            <a:r>
              <a:rPr lang="en" sz="2000">
                <a:solidFill>
                  <a:schemeClr val="dk1"/>
                </a:solidFill>
              </a:rPr>
              <a:t>: Reduced dimensionality to most informative bands</a:t>
            </a:r>
            <a:endParaRPr sz="2000">
              <a:solidFill>
                <a:schemeClr val="dk1"/>
              </a:solidFill>
            </a:endParaRPr>
          </a:p>
          <a:p>
            <a:pPr marL="914400" lvl="0" indent="0" algn="l" rtl="0">
              <a:lnSpc>
                <a:spcPct val="115000"/>
              </a:lnSpc>
              <a:spcBef>
                <a:spcPts val="1200"/>
              </a:spcBef>
              <a:spcAft>
                <a:spcPts val="0"/>
              </a:spcAft>
              <a:buNone/>
            </a:pPr>
            <a:r>
              <a:rPr lang="en" sz="2000" b="1">
                <a:solidFill>
                  <a:schemeClr val="dk1"/>
                </a:solidFill>
              </a:rPr>
              <a:t>Random Forest</a:t>
            </a:r>
            <a:r>
              <a:rPr lang="en" sz="2000">
                <a:solidFill>
                  <a:schemeClr val="dk1"/>
                </a:solidFill>
              </a:rPr>
              <a:t>: Ranked bands by importance </a:t>
            </a:r>
            <a:endParaRPr sz="2000">
              <a:solidFill>
                <a:schemeClr val="dk1"/>
              </a:solidFill>
            </a:endParaRPr>
          </a:p>
          <a:p>
            <a:pPr marL="914400" lvl="0" indent="0" algn="l" rtl="0">
              <a:lnSpc>
                <a:spcPct val="115000"/>
              </a:lnSpc>
              <a:spcBef>
                <a:spcPts val="1200"/>
              </a:spcBef>
              <a:spcAft>
                <a:spcPts val="0"/>
              </a:spcAft>
              <a:buClr>
                <a:schemeClr val="dk1"/>
              </a:buClr>
              <a:buSzPts val="1100"/>
              <a:buFont typeface="Arial"/>
              <a:buNone/>
            </a:pPr>
            <a:r>
              <a:rPr lang="en" sz="2000" b="1">
                <a:solidFill>
                  <a:schemeClr val="dk1"/>
                </a:solidFill>
              </a:rPr>
              <a:t>Chosen Bands:</a:t>
            </a:r>
            <a:endParaRPr sz="2000" b="1">
              <a:solidFill>
                <a:schemeClr val="dk1"/>
              </a:solidFill>
            </a:endParaRPr>
          </a:p>
          <a:p>
            <a:pPr marL="914400" lvl="0" indent="0" algn="l" rtl="0">
              <a:lnSpc>
                <a:spcPct val="115000"/>
              </a:lnSpc>
              <a:spcBef>
                <a:spcPts val="1200"/>
              </a:spcBef>
              <a:spcAft>
                <a:spcPts val="0"/>
              </a:spcAft>
              <a:buClr>
                <a:schemeClr val="dk1"/>
              </a:buClr>
              <a:buSzPts val="1100"/>
              <a:buFont typeface="Arial"/>
              <a:buNone/>
            </a:pPr>
            <a:r>
              <a:rPr lang="en" sz="2000" i="1">
                <a:solidFill>
                  <a:schemeClr val="dk1"/>
                </a:solidFill>
              </a:rPr>
              <a:t>Literature-based</a:t>
            </a:r>
            <a:r>
              <a:rPr lang="en" sz="2000">
                <a:solidFill>
                  <a:schemeClr val="dk1"/>
                </a:solidFill>
              </a:rPr>
              <a:t>: B7, B8, B11, WVP</a:t>
            </a:r>
            <a:endParaRPr sz="2000">
              <a:solidFill>
                <a:schemeClr val="dk1"/>
              </a:solidFill>
            </a:endParaRPr>
          </a:p>
          <a:p>
            <a:pPr marL="914400" lvl="0" indent="0" algn="l" rtl="0">
              <a:lnSpc>
                <a:spcPct val="115000"/>
              </a:lnSpc>
              <a:spcBef>
                <a:spcPts val="1200"/>
              </a:spcBef>
              <a:spcAft>
                <a:spcPts val="0"/>
              </a:spcAft>
              <a:buClr>
                <a:schemeClr val="dk1"/>
              </a:buClr>
              <a:buSzPts val="1100"/>
              <a:buFont typeface="Arial"/>
              <a:buNone/>
            </a:pPr>
            <a:r>
              <a:rPr lang="en" sz="2000" i="1">
                <a:solidFill>
                  <a:schemeClr val="dk1"/>
                </a:solidFill>
              </a:rPr>
              <a:t>Data-driven</a:t>
            </a:r>
            <a:r>
              <a:rPr lang="en" sz="2000">
                <a:solidFill>
                  <a:schemeClr val="dk1"/>
                </a:solidFill>
              </a:rPr>
              <a:t>: B1, B5, B12, B13</a:t>
            </a:r>
            <a:endParaRPr sz="2000">
              <a:solidFill>
                <a:schemeClr val="dk1"/>
              </a:solidFill>
            </a:endParaRPr>
          </a:p>
          <a:p>
            <a:pPr marL="914400" lvl="0" indent="0" algn="l" rtl="0">
              <a:lnSpc>
                <a:spcPct val="115000"/>
              </a:lnSpc>
              <a:spcBef>
                <a:spcPts val="1200"/>
              </a:spcBef>
              <a:spcAft>
                <a:spcPts val="1200"/>
              </a:spcAft>
              <a:buNone/>
            </a:pPr>
            <a:endParaRPr sz="2000" b="1">
              <a:solidFill>
                <a:srgbClr val="414B3B"/>
              </a:solidFill>
            </a:endParaRPr>
          </a:p>
        </p:txBody>
      </p:sp>
      <p:sp>
        <p:nvSpPr>
          <p:cNvPr id="538" name="Google Shape;538;p47"/>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539" name="Google Shape;539;p47"/>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540" name="Google Shape;540;p47"/>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544"/>
        <p:cNvGrpSpPr/>
        <p:nvPr/>
      </p:nvGrpSpPr>
      <p:grpSpPr>
        <a:xfrm>
          <a:off x="0" y="0"/>
          <a:ext cx="0" cy="0"/>
          <a:chOff x="0" y="0"/>
          <a:chExt cx="0" cy="0"/>
        </a:xfrm>
      </p:grpSpPr>
      <p:grpSp>
        <p:nvGrpSpPr>
          <p:cNvPr id="545" name="Google Shape;545;p48"/>
          <p:cNvGrpSpPr/>
          <p:nvPr/>
        </p:nvGrpSpPr>
        <p:grpSpPr>
          <a:xfrm rot="-5400000">
            <a:off x="4237783" y="-4433940"/>
            <a:ext cx="641304" cy="9439392"/>
            <a:chOff x="0" y="-28575"/>
            <a:chExt cx="337813" cy="4972288"/>
          </a:xfrm>
        </p:grpSpPr>
        <p:sp>
          <p:nvSpPr>
            <p:cNvPr id="546" name="Google Shape;546;p48"/>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547" name="Google Shape;547;p48"/>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48" name="Google Shape;548;p48"/>
          <p:cNvGrpSpPr/>
          <p:nvPr/>
        </p:nvGrpSpPr>
        <p:grpSpPr>
          <a:xfrm rot="-5400000">
            <a:off x="8185281" y="42430"/>
            <a:ext cx="402081" cy="486640"/>
            <a:chOff x="0" y="-28575"/>
            <a:chExt cx="211800" cy="256342"/>
          </a:xfrm>
        </p:grpSpPr>
        <p:sp>
          <p:nvSpPr>
            <p:cNvPr id="549" name="Google Shape;549;p48"/>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550" name="Google Shape;550;p48"/>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51" name="Google Shape;551;p48"/>
          <p:cNvGrpSpPr/>
          <p:nvPr/>
        </p:nvGrpSpPr>
        <p:grpSpPr>
          <a:xfrm rot="-5400000">
            <a:off x="4224133" y="436386"/>
            <a:ext cx="641304" cy="9439392"/>
            <a:chOff x="0" y="-28575"/>
            <a:chExt cx="337813" cy="4972288"/>
          </a:xfrm>
        </p:grpSpPr>
        <p:sp>
          <p:nvSpPr>
            <p:cNvPr id="552" name="Google Shape;552;p48"/>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553" name="Google Shape;553;p48"/>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554" name="Google Shape;554;p48"/>
          <p:cNvSpPr txBox="1"/>
          <p:nvPr/>
        </p:nvSpPr>
        <p:spPr>
          <a:xfrm>
            <a:off x="247925" y="787075"/>
            <a:ext cx="4531500" cy="6312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4100">
                <a:solidFill>
                  <a:srgbClr val="414B3B"/>
                </a:solidFill>
                <a:latin typeface="Anton"/>
                <a:ea typeface="Anton"/>
                <a:cs typeface="Anton"/>
                <a:sym typeface="Anton"/>
              </a:rPr>
              <a:t>Evaluation Metrics</a:t>
            </a:r>
            <a:endParaRPr sz="700"/>
          </a:p>
        </p:txBody>
      </p:sp>
      <p:sp>
        <p:nvSpPr>
          <p:cNvPr id="555" name="Google Shape;555;p48"/>
          <p:cNvSpPr txBox="1"/>
          <p:nvPr/>
        </p:nvSpPr>
        <p:spPr>
          <a:xfrm>
            <a:off x="-174900" y="1606563"/>
            <a:ext cx="4797900" cy="2228700"/>
          </a:xfrm>
          <a:prstGeom prst="rect">
            <a:avLst/>
          </a:prstGeom>
          <a:noFill/>
          <a:ln>
            <a:noFill/>
          </a:ln>
        </p:spPr>
        <p:txBody>
          <a:bodyPr spcFirstLastPara="1" wrap="square" lIns="0" tIns="0" rIns="0" bIns="0" anchor="t" anchorCtr="0">
            <a:spAutoFit/>
          </a:bodyPr>
          <a:lstStyle/>
          <a:p>
            <a:pPr marL="914400" lvl="1" indent="-298450" algn="l" rtl="0">
              <a:lnSpc>
                <a:spcPct val="115000"/>
              </a:lnSpc>
              <a:spcBef>
                <a:spcPts val="1200"/>
              </a:spcBef>
              <a:spcAft>
                <a:spcPts val="0"/>
              </a:spcAft>
              <a:buClr>
                <a:schemeClr val="dk1"/>
              </a:buClr>
              <a:buSzPts val="1100"/>
              <a:buChar char="•"/>
            </a:pPr>
            <a:r>
              <a:rPr lang="en" sz="1600" b="1">
                <a:solidFill>
                  <a:srgbClr val="414B3B"/>
                </a:solidFill>
              </a:rPr>
              <a:t>Intersection over Union (IoU):</a:t>
            </a:r>
            <a:r>
              <a:rPr lang="en" sz="1600">
                <a:solidFill>
                  <a:srgbClr val="414B3B"/>
                </a:solidFill>
              </a:rPr>
              <a:t> Measures overlap between predicted and ground truth regions.</a:t>
            </a:r>
            <a:endParaRPr sz="1600">
              <a:solidFill>
                <a:srgbClr val="414B3B"/>
              </a:solidFill>
            </a:endParaRPr>
          </a:p>
          <a:p>
            <a:pPr marL="914400" lvl="1" indent="-298450" algn="l" rtl="0">
              <a:lnSpc>
                <a:spcPct val="115000"/>
              </a:lnSpc>
              <a:spcBef>
                <a:spcPts val="0"/>
              </a:spcBef>
              <a:spcAft>
                <a:spcPts val="0"/>
              </a:spcAft>
              <a:buClr>
                <a:schemeClr val="dk1"/>
              </a:buClr>
              <a:buSzPts val="1100"/>
              <a:buChar char="•"/>
            </a:pPr>
            <a:r>
              <a:rPr lang="en" sz="1600" b="1">
                <a:solidFill>
                  <a:srgbClr val="414B3B"/>
                </a:solidFill>
              </a:rPr>
              <a:t>Dice Coefficient:</a:t>
            </a:r>
            <a:r>
              <a:rPr lang="en" sz="1600">
                <a:solidFill>
                  <a:srgbClr val="414B3B"/>
                </a:solidFill>
              </a:rPr>
              <a:t> A similarity index between prediction and ground truth masks.</a:t>
            </a:r>
            <a:endParaRPr sz="1600">
              <a:solidFill>
                <a:srgbClr val="414B3B"/>
              </a:solidFill>
            </a:endParaRPr>
          </a:p>
          <a:p>
            <a:pPr marL="914400" lvl="1" indent="-298450" algn="l" rtl="0">
              <a:lnSpc>
                <a:spcPct val="115000"/>
              </a:lnSpc>
              <a:spcBef>
                <a:spcPts val="0"/>
              </a:spcBef>
              <a:spcAft>
                <a:spcPts val="0"/>
              </a:spcAft>
              <a:buClr>
                <a:schemeClr val="dk1"/>
              </a:buClr>
              <a:buSzPts val="1100"/>
              <a:buChar char="•"/>
            </a:pPr>
            <a:r>
              <a:rPr lang="en" sz="1600" b="1">
                <a:solidFill>
                  <a:srgbClr val="414B3B"/>
                </a:solidFill>
              </a:rPr>
              <a:t>Pixel Accuracy: </a:t>
            </a:r>
            <a:r>
              <a:rPr lang="en" sz="1600">
                <a:solidFill>
                  <a:srgbClr val="414B3B"/>
                </a:solidFill>
              </a:rPr>
              <a:t>Percentage of correctly classified pixels.</a:t>
            </a:r>
            <a:endParaRPr sz="1600">
              <a:solidFill>
                <a:srgbClr val="414B3B"/>
              </a:solidFill>
            </a:endParaRPr>
          </a:p>
        </p:txBody>
      </p:sp>
      <p:sp>
        <p:nvSpPr>
          <p:cNvPr id="556" name="Google Shape;556;p48"/>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557" name="Google Shape;557;p48"/>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558" name="Google Shape;558;p48"/>
          <p:cNvPicPr preferRelativeResize="0"/>
          <p:nvPr/>
        </p:nvPicPr>
        <p:blipFill>
          <a:blip r:embed="rId3">
            <a:alphaModFix/>
          </a:blip>
          <a:stretch>
            <a:fillRect/>
          </a:stretch>
        </p:blipFill>
        <p:spPr>
          <a:xfrm>
            <a:off x="5610088" y="787075"/>
            <a:ext cx="2766352" cy="2157754"/>
          </a:xfrm>
          <a:prstGeom prst="rect">
            <a:avLst/>
          </a:prstGeom>
          <a:noFill/>
          <a:ln>
            <a:noFill/>
          </a:ln>
        </p:spPr>
      </p:pic>
      <p:pic>
        <p:nvPicPr>
          <p:cNvPr id="559" name="Google Shape;559;p48"/>
          <p:cNvPicPr preferRelativeResize="0"/>
          <p:nvPr/>
        </p:nvPicPr>
        <p:blipFill>
          <a:blip r:embed="rId4">
            <a:alphaModFix/>
          </a:blip>
          <a:stretch>
            <a:fillRect/>
          </a:stretch>
        </p:blipFill>
        <p:spPr>
          <a:xfrm>
            <a:off x="5045826" y="3039350"/>
            <a:ext cx="4045026" cy="1904550"/>
          </a:xfrm>
          <a:prstGeom prst="rect">
            <a:avLst/>
          </a:prstGeom>
          <a:noFill/>
          <a:ln>
            <a:noFill/>
          </a:ln>
        </p:spPr>
      </p:pic>
      <p:sp>
        <p:nvSpPr>
          <p:cNvPr id="560" name="Google Shape;560;p48"/>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564"/>
        <p:cNvGrpSpPr/>
        <p:nvPr/>
      </p:nvGrpSpPr>
      <p:grpSpPr>
        <a:xfrm>
          <a:off x="0" y="0"/>
          <a:ext cx="0" cy="0"/>
          <a:chOff x="0" y="0"/>
          <a:chExt cx="0" cy="0"/>
        </a:xfrm>
      </p:grpSpPr>
      <p:grpSp>
        <p:nvGrpSpPr>
          <p:cNvPr id="565" name="Google Shape;565;p49"/>
          <p:cNvGrpSpPr/>
          <p:nvPr/>
        </p:nvGrpSpPr>
        <p:grpSpPr>
          <a:xfrm rot="-5400000">
            <a:off x="4224133" y="436386"/>
            <a:ext cx="641304" cy="9439392"/>
            <a:chOff x="0" y="-28575"/>
            <a:chExt cx="337813" cy="4972288"/>
          </a:xfrm>
        </p:grpSpPr>
        <p:sp>
          <p:nvSpPr>
            <p:cNvPr id="566" name="Google Shape;566;p49"/>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567" name="Google Shape;567;p49"/>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568" name="Google Shape;568;p49"/>
          <p:cNvSpPr txBox="1"/>
          <p:nvPr/>
        </p:nvSpPr>
        <p:spPr>
          <a:xfrm>
            <a:off x="659550" y="1922155"/>
            <a:ext cx="7824900" cy="1672200"/>
          </a:xfrm>
          <a:prstGeom prst="rect">
            <a:avLst/>
          </a:prstGeom>
          <a:noFill/>
          <a:ln>
            <a:noFill/>
          </a:ln>
        </p:spPr>
        <p:txBody>
          <a:bodyPr spcFirstLastPara="1" wrap="square" lIns="0" tIns="0" rIns="0" bIns="0" anchor="t" anchorCtr="0">
            <a:spAutoFit/>
          </a:bodyPr>
          <a:lstStyle/>
          <a:p>
            <a:pPr marL="0" marR="0" lvl="0" indent="0" algn="ctr" rtl="0">
              <a:lnSpc>
                <a:spcPct val="96999"/>
              </a:lnSpc>
              <a:spcBef>
                <a:spcPts val="0"/>
              </a:spcBef>
              <a:spcAft>
                <a:spcPts val="0"/>
              </a:spcAft>
              <a:buNone/>
            </a:pPr>
            <a:r>
              <a:rPr lang="en" sz="11200">
                <a:solidFill>
                  <a:srgbClr val="414B3B"/>
                </a:solidFill>
                <a:latin typeface="Anton"/>
                <a:ea typeface="Anton"/>
                <a:cs typeface="Anton"/>
                <a:sym typeface="Anton"/>
              </a:rPr>
              <a:t>U-Net</a:t>
            </a:r>
            <a:endParaRPr sz="700"/>
          </a:p>
        </p:txBody>
      </p:sp>
      <p:grpSp>
        <p:nvGrpSpPr>
          <p:cNvPr id="569" name="Google Shape;569;p49"/>
          <p:cNvGrpSpPr/>
          <p:nvPr/>
        </p:nvGrpSpPr>
        <p:grpSpPr>
          <a:xfrm>
            <a:off x="3250280" y="3333950"/>
            <a:ext cx="2643440" cy="662026"/>
            <a:chOff x="0" y="-28575"/>
            <a:chExt cx="3325500" cy="435000"/>
          </a:xfrm>
        </p:grpSpPr>
        <p:sp>
          <p:nvSpPr>
            <p:cNvPr id="570" name="Google Shape;570;p49"/>
            <p:cNvSpPr/>
            <p:nvPr/>
          </p:nvSpPr>
          <p:spPr>
            <a:xfrm>
              <a:off x="0" y="0"/>
              <a:ext cx="3325398" cy="406400"/>
            </a:xfrm>
            <a:custGeom>
              <a:avLst/>
              <a:gdLst/>
              <a:ahLst/>
              <a:cxnLst/>
              <a:rect l="l" t="t" r="r" b="b"/>
              <a:pathLst>
                <a:path w="3325398" h="406400" extrusionOk="0">
                  <a:moveTo>
                    <a:pt x="3122198" y="0"/>
                  </a:moveTo>
                  <a:cubicBezTo>
                    <a:pt x="3234422" y="0"/>
                    <a:pt x="3325398" y="90976"/>
                    <a:pt x="3325398" y="203200"/>
                  </a:cubicBezTo>
                  <a:cubicBezTo>
                    <a:pt x="3325398" y="315424"/>
                    <a:pt x="3234422" y="406400"/>
                    <a:pt x="3122198"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38100" cap="sq" cmpd="sng">
              <a:solidFill>
                <a:srgbClr val="745E4D"/>
              </a:solidFill>
              <a:prstDash val="solid"/>
              <a:miter lim="8000"/>
              <a:headEnd type="none" w="sm" len="sm"/>
              <a:tailEnd type="none" w="sm" len="sm"/>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571" name="Google Shape;571;p49"/>
            <p:cNvSpPr txBox="1"/>
            <p:nvPr/>
          </p:nvSpPr>
          <p:spPr>
            <a:xfrm>
              <a:off x="0" y="-28575"/>
              <a:ext cx="3325500" cy="4350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572" name="Google Shape;572;p49"/>
          <p:cNvSpPr txBox="1"/>
          <p:nvPr/>
        </p:nvSpPr>
        <p:spPr>
          <a:xfrm>
            <a:off x="2337518" y="3436515"/>
            <a:ext cx="4441800" cy="4464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 sz="2900">
                <a:solidFill>
                  <a:srgbClr val="5D5340"/>
                </a:solidFill>
              </a:rPr>
              <a:t>RESULT</a:t>
            </a:r>
            <a:endParaRPr sz="700"/>
          </a:p>
        </p:txBody>
      </p:sp>
      <p:sp>
        <p:nvSpPr>
          <p:cNvPr id="573" name="Google Shape;573;p49"/>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577"/>
        <p:cNvGrpSpPr/>
        <p:nvPr/>
      </p:nvGrpSpPr>
      <p:grpSpPr>
        <a:xfrm>
          <a:off x="0" y="0"/>
          <a:ext cx="0" cy="0"/>
          <a:chOff x="0" y="0"/>
          <a:chExt cx="0" cy="0"/>
        </a:xfrm>
      </p:grpSpPr>
      <p:grpSp>
        <p:nvGrpSpPr>
          <p:cNvPr id="578" name="Google Shape;578;p50"/>
          <p:cNvGrpSpPr/>
          <p:nvPr/>
        </p:nvGrpSpPr>
        <p:grpSpPr>
          <a:xfrm rot="-5400000">
            <a:off x="8185285" y="42434"/>
            <a:ext cx="402074" cy="486640"/>
            <a:chOff x="0" y="-28575"/>
            <a:chExt cx="211796" cy="256342"/>
          </a:xfrm>
        </p:grpSpPr>
        <p:sp>
          <p:nvSpPr>
            <p:cNvPr id="579" name="Google Shape;579;p50"/>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5D5340"/>
            </a:solidFill>
            <a:ln>
              <a:noFill/>
            </a:ln>
          </p:spPr>
          <p:txBody>
            <a:bodyPr/>
            <a:lstStyle/>
            <a:p>
              <a:endParaRPr lang="en-CA"/>
            </a:p>
          </p:txBody>
        </p:sp>
        <p:sp>
          <p:nvSpPr>
            <p:cNvPr id="580" name="Google Shape;580;p50"/>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81" name="Google Shape;581;p50"/>
          <p:cNvGrpSpPr/>
          <p:nvPr/>
        </p:nvGrpSpPr>
        <p:grpSpPr>
          <a:xfrm rot="-5400000">
            <a:off x="4224219" y="436286"/>
            <a:ext cx="641317" cy="9439579"/>
            <a:chOff x="0" y="-28575"/>
            <a:chExt cx="337813" cy="4972288"/>
          </a:xfrm>
        </p:grpSpPr>
        <p:sp>
          <p:nvSpPr>
            <p:cNvPr id="582" name="Google Shape;582;p50"/>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583" name="Google Shape;583;p50"/>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584" name="Google Shape;584;p50"/>
          <p:cNvGrpSpPr/>
          <p:nvPr/>
        </p:nvGrpSpPr>
        <p:grpSpPr>
          <a:xfrm rot="-5400000">
            <a:off x="4237783" y="-4433940"/>
            <a:ext cx="641304" cy="9439392"/>
            <a:chOff x="0" y="-28575"/>
            <a:chExt cx="337813" cy="4972288"/>
          </a:xfrm>
        </p:grpSpPr>
        <p:sp>
          <p:nvSpPr>
            <p:cNvPr id="585" name="Google Shape;585;p50"/>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586" name="Google Shape;586;p50"/>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587" name="Google Shape;587;p50"/>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588" name="Google Shape;588;p50"/>
          <p:cNvSpPr txBox="1"/>
          <p:nvPr/>
        </p:nvSpPr>
        <p:spPr>
          <a:xfrm>
            <a:off x="6474826" y="1064802"/>
            <a:ext cx="23148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b="0" i="0" u="none" strike="noStrike" cap="none">
                <a:solidFill>
                  <a:srgbClr val="414B3B"/>
                </a:solidFill>
                <a:latin typeface="Anton"/>
                <a:ea typeface="Anton"/>
                <a:cs typeface="Anton"/>
                <a:sym typeface="Anton"/>
              </a:rPr>
              <a:t>RESULT</a:t>
            </a:r>
            <a:endParaRPr sz="700"/>
          </a:p>
        </p:txBody>
      </p:sp>
      <p:sp>
        <p:nvSpPr>
          <p:cNvPr id="589" name="Google Shape;589;p50"/>
          <p:cNvSpPr txBox="1"/>
          <p:nvPr/>
        </p:nvSpPr>
        <p:spPr>
          <a:xfrm>
            <a:off x="6474826" y="2165163"/>
            <a:ext cx="1629300" cy="1111500"/>
          </a:xfrm>
          <a:prstGeom prst="rect">
            <a:avLst/>
          </a:prstGeom>
          <a:noFill/>
          <a:ln>
            <a:noFill/>
          </a:ln>
        </p:spPr>
        <p:txBody>
          <a:bodyPr spcFirstLastPara="1" wrap="square" lIns="0" tIns="0" rIns="0" bIns="0" anchor="t" anchorCtr="0">
            <a:spAutoFit/>
          </a:bodyPr>
          <a:lstStyle/>
          <a:p>
            <a:pPr marL="0" lvl="0" indent="0" algn="l" rtl="0">
              <a:lnSpc>
                <a:spcPct val="140010"/>
              </a:lnSpc>
              <a:spcBef>
                <a:spcPts val="0"/>
              </a:spcBef>
              <a:spcAft>
                <a:spcPts val="0"/>
              </a:spcAft>
              <a:buClr>
                <a:schemeClr val="dk1"/>
              </a:buClr>
              <a:buSzPts val="1100"/>
              <a:buFont typeface="Arial"/>
              <a:buNone/>
            </a:pPr>
            <a:r>
              <a:rPr lang="en" sz="1900">
                <a:solidFill>
                  <a:srgbClr val="414B3B"/>
                </a:solidFill>
              </a:rPr>
              <a:t>Using all of the bands</a:t>
            </a:r>
            <a:endParaRPr sz="1900">
              <a:solidFill>
                <a:srgbClr val="414B3B"/>
              </a:solidFill>
            </a:endParaRPr>
          </a:p>
          <a:p>
            <a:pPr marL="0" marR="0" lvl="0" indent="0" algn="l" rtl="0">
              <a:lnSpc>
                <a:spcPct val="140010"/>
              </a:lnSpc>
              <a:spcBef>
                <a:spcPts val="0"/>
              </a:spcBef>
              <a:spcAft>
                <a:spcPts val="0"/>
              </a:spcAft>
              <a:buNone/>
            </a:pPr>
            <a:endParaRPr sz="1900">
              <a:solidFill>
                <a:srgbClr val="414B3B"/>
              </a:solidFill>
            </a:endParaRPr>
          </a:p>
        </p:txBody>
      </p:sp>
      <p:sp>
        <p:nvSpPr>
          <p:cNvPr id="590" name="Google Shape;590;p50"/>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591" name="Google Shape;591;p50"/>
          <p:cNvPicPr preferRelativeResize="0"/>
          <p:nvPr/>
        </p:nvPicPr>
        <p:blipFill>
          <a:blip r:embed="rId3">
            <a:alphaModFix/>
          </a:blip>
          <a:stretch>
            <a:fillRect/>
          </a:stretch>
        </p:blipFill>
        <p:spPr>
          <a:xfrm>
            <a:off x="272400" y="1239763"/>
            <a:ext cx="5943600" cy="2962275"/>
          </a:xfrm>
          <a:prstGeom prst="rect">
            <a:avLst/>
          </a:prstGeom>
          <a:noFill/>
          <a:ln>
            <a:noFill/>
          </a:ln>
        </p:spPr>
      </p:pic>
      <p:sp>
        <p:nvSpPr>
          <p:cNvPr id="592" name="Google Shape;592;p50"/>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rgbClr val="FFF9F3"/>
                </a:solidFill>
              </a:rPr>
              <a:t>26</a:t>
            </a:fld>
            <a:endParaRPr>
              <a:solidFill>
                <a:srgbClr val="FFF9F3"/>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596"/>
        <p:cNvGrpSpPr/>
        <p:nvPr/>
      </p:nvGrpSpPr>
      <p:grpSpPr>
        <a:xfrm>
          <a:off x="0" y="0"/>
          <a:ext cx="0" cy="0"/>
          <a:chOff x="0" y="0"/>
          <a:chExt cx="0" cy="0"/>
        </a:xfrm>
      </p:grpSpPr>
      <p:grpSp>
        <p:nvGrpSpPr>
          <p:cNvPr id="597" name="Google Shape;597;p51"/>
          <p:cNvGrpSpPr/>
          <p:nvPr/>
        </p:nvGrpSpPr>
        <p:grpSpPr>
          <a:xfrm rot="-5400000">
            <a:off x="8185281" y="42430"/>
            <a:ext cx="402081" cy="486640"/>
            <a:chOff x="0" y="-28575"/>
            <a:chExt cx="211800" cy="256342"/>
          </a:xfrm>
        </p:grpSpPr>
        <p:sp>
          <p:nvSpPr>
            <p:cNvPr id="598" name="Google Shape;598;p51"/>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5D5340"/>
            </a:solidFill>
            <a:ln>
              <a:noFill/>
            </a:ln>
          </p:spPr>
          <p:txBody>
            <a:bodyPr/>
            <a:lstStyle/>
            <a:p>
              <a:endParaRPr lang="en-CA"/>
            </a:p>
          </p:txBody>
        </p:sp>
        <p:sp>
          <p:nvSpPr>
            <p:cNvPr id="599" name="Google Shape;599;p51"/>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00" name="Google Shape;600;p51"/>
          <p:cNvGrpSpPr/>
          <p:nvPr/>
        </p:nvGrpSpPr>
        <p:grpSpPr>
          <a:xfrm rot="-5400000">
            <a:off x="4224133" y="436386"/>
            <a:ext cx="641304" cy="9439392"/>
            <a:chOff x="0" y="-28575"/>
            <a:chExt cx="337813" cy="4972288"/>
          </a:xfrm>
        </p:grpSpPr>
        <p:sp>
          <p:nvSpPr>
            <p:cNvPr id="601" name="Google Shape;601;p51"/>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02" name="Google Shape;602;p51"/>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03" name="Google Shape;603;p51"/>
          <p:cNvGrpSpPr/>
          <p:nvPr/>
        </p:nvGrpSpPr>
        <p:grpSpPr>
          <a:xfrm rot="-5400000">
            <a:off x="4237783" y="-4433940"/>
            <a:ext cx="641304" cy="9439392"/>
            <a:chOff x="0" y="-28575"/>
            <a:chExt cx="337813" cy="4972288"/>
          </a:xfrm>
        </p:grpSpPr>
        <p:sp>
          <p:nvSpPr>
            <p:cNvPr id="604" name="Google Shape;604;p51"/>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05" name="Google Shape;605;p51"/>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06" name="Google Shape;606;p51"/>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607" name="Google Shape;607;p51"/>
          <p:cNvSpPr txBox="1"/>
          <p:nvPr/>
        </p:nvSpPr>
        <p:spPr>
          <a:xfrm>
            <a:off x="5194426" y="1308727"/>
            <a:ext cx="23148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b="0" i="0" u="none" strike="noStrike" cap="none">
                <a:solidFill>
                  <a:srgbClr val="414B3B"/>
                </a:solidFill>
                <a:latin typeface="Anton"/>
                <a:ea typeface="Anton"/>
                <a:cs typeface="Anton"/>
                <a:sym typeface="Anton"/>
              </a:rPr>
              <a:t>RESULT</a:t>
            </a:r>
            <a:endParaRPr sz="700"/>
          </a:p>
        </p:txBody>
      </p:sp>
      <p:sp>
        <p:nvSpPr>
          <p:cNvPr id="608" name="Google Shape;608;p51"/>
          <p:cNvSpPr txBox="1"/>
          <p:nvPr/>
        </p:nvSpPr>
        <p:spPr>
          <a:xfrm>
            <a:off x="5194426" y="2169696"/>
            <a:ext cx="3435300" cy="2749200"/>
          </a:xfrm>
          <a:prstGeom prst="rect">
            <a:avLst/>
          </a:prstGeom>
          <a:noFill/>
          <a:ln>
            <a:noFill/>
          </a:ln>
        </p:spPr>
        <p:txBody>
          <a:bodyPr spcFirstLastPara="1" wrap="square" lIns="0" tIns="0" rIns="0" bIns="0" anchor="t" anchorCtr="0">
            <a:spAutoFit/>
          </a:bodyPr>
          <a:lstStyle/>
          <a:p>
            <a:pPr marL="0" lvl="0" indent="0" algn="l" rtl="0">
              <a:lnSpc>
                <a:spcPct val="140010"/>
              </a:lnSpc>
              <a:spcBef>
                <a:spcPts val="0"/>
              </a:spcBef>
              <a:spcAft>
                <a:spcPts val="0"/>
              </a:spcAft>
              <a:buSzPts val="1100"/>
              <a:buNone/>
            </a:pPr>
            <a:r>
              <a:rPr lang="en" sz="1900">
                <a:solidFill>
                  <a:srgbClr val="414B3B"/>
                </a:solidFill>
              </a:rPr>
              <a:t>Bands : 7, 8, 11, 14</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Accuracy: 0.6101</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Mean IoU: 0.3750</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Dice Score: 0.4321</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Visual output matches crop boundaries well</a:t>
            </a:r>
            <a:endParaRPr sz="1900">
              <a:solidFill>
                <a:srgbClr val="414B3B"/>
              </a:solidFill>
            </a:endParaRPr>
          </a:p>
          <a:p>
            <a:pPr marL="0" marR="0" lvl="0" indent="0" algn="l" rtl="0">
              <a:lnSpc>
                <a:spcPct val="140010"/>
              </a:lnSpc>
              <a:spcBef>
                <a:spcPts val="0"/>
              </a:spcBef>
              <a:spcAft>
                <a:spcPts val="0"/>
              </a:spcAft>
              <a:buNone/>
            </a:pPr>
            <a:endParaRPr sz="1900">
              <a:solidFill>
                <a:srgbClr val="414B3B"/>
              </a:solidFill>
            </a:endParaRPr>
          </a:p>
        </p:txBody>
      </p:sp>
      <p:sp>
        <p:nvSpPr>
          <p:cNvPr id="609" name="Google Shape;609;p51"/>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610" name="Google Shape;610;p51" title="pred 3 unet epoch 50.png"/>
          <p:cNvPicPr preferRelativeResize="0"/>
          <p:nvPr/>
        </p:nvPicPr>
        <p:blipFill>
          <a:blip r:embed="rId3">
            <a:alphaModFix/>
          </a:blip>
          <a:stretch>
            <a:fillRect/>
          </a:stretch>
        </p:blipFill>
        <p:spPr>
          <a:xfrm>
            <a:off x="201063" y="2858833"/>
            <a:ext cx="4551813" cy="2275907"/>
          </a:xfrm>
          <a:prstGeom prst="rect">
            <a:avLst/>
          </a:prstGeom>
          <a:noFill/>
          <a:ln>
            <a:noFill/>
          </a:ln>
        </p:spPr>
      </p:pic>
      <p:pic>
        <p:nvPicPr>
          <p:cNvPr id="611" name="Google Shape;611;p51"/>
          <p:cNvPicPr preferRelativeResize="0"/>
          <p:nvPr/>
        </p:nvPicPr>
        <p:blipFill>
          <a:blip r:embed="rId4">
            <a:alphaModFix/>
          </a:blip>
          <a:stretch>
            <a:fillRect/>
          </a:stretch>
        </p:blipFill>
        <p:spPr>
          <a:xfrm>
            <a:off x="201050" y="480350"/>
            <a:ext cx="4551851" cy="2275925"/>
          </a:xfrm>
          <a:prstGeom prst="rect">
            <a:avLst/>
          </a:prstGeom>
          <a:noFill/>
          <a:ln>
            <a:noFill/>
          </a:ln>
        </p:spPr>
      </p:pic>
      <p:sp>
        <p:nvSpPr>
          <p:cNvPr id="612" name="Google Shape;612;p51"/>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rgbClr val="FFF9F3"/>
                </a:solidFill>
              </a:rPr>
              <a:t>27</a:t>
            </a:fld>
            <a:endParaRPr>
              <a:solidFill>
                <a:srgbClr val="FFF9F3"/>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616"/>
        <p:cNvGrpSpPr/>
        <p:nvPr/>
      </p:nvGrpSpPr>
      <p:grpSpPr>
        <a:xfrm>
          <a:off x="0" y="0"/>
          <a:ext cx="0" cy="0"/>
          <a:chOff x="0" y="0"/>
          <a:chExt cx="0" cy="0"/>
        </a:xfrm>
      </p:grpSpPr>
      <p:grpSp>
        <p:nvGrpSpPr>
          <p:cNvPr id="617" name="Google Shape;617;p52"/>
          <p:cNvGrpSpPr/>
          <p:nvPr/>
        </p:nvGrpSpPr>
        <p:grpSpPr>
          <a:xfrm rot="-5400000">
            <a:off x="8185281" y="42430"/>
            <a:ext cx="402081" cy="486640"/>
            <a:chOff x="0" y="-28575"/>
            <a:chExt cx="211800" cy="256342"/>
          </a:xfrm>
        </p:grpSpPr>
        <p:sp>
          <p:nvSpPr>
            <p:cNvPr id="618" name="Google Shape;618;p52"/>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5D5340"/>
            </a:solidFill>
            <a:ln>
              <a:noFill/>
            </a:ln>
          </p:spPr>
          <p:txBody>
            <a:bodyPr/>
            <a:lstStyle/>
            <a:p>
              <a:endParaRPr lang="en-CA"/>
            </a:p>
          </p:txBody>
        </p:sp>
        <p:sp>
          <p:nvSpPr>
            <p:cNvPr id="619" name="Google Shape;619;p52"/>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20" name="Google Shape;620;p52"/>
          <p:cNvGrpSpPr/>
          <p:nvPr/>
        </p:nvGrpSpPr>
        <p:grpSpPr>
          <a:xfrm rot="-5400000">
            <a:off x="4224133" y="436386"/>
            <a:ext cx="641304" cy="9439392"/>
            <a:chOff x="0" y="-28575"/>
            <a:chExt cx="337813" cy="4972288"/>
          </a:xfrm>
        </p:grpSpPr>
        <p:sp>
          <p:nvSpPr>
            <p:cNvPr id="621" name="Google Shape;621;p52"/>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22" name="Google Shape;622;p52"/>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23" name="Google Shape;623;p52"/>
          <p:cNvGrpSpPr/>
          <p:nvPr/>
        </p:nvGrpSpPr>
        <p:grpSpPr>
          <a:xfrm rot="-5400000">
            <a:off x="4237783" y="-4433940"/>
            <a:ext cx="641304" cy="9439392"/>
            <a:chOff x="0" y="-28575"/>
            <a:chExt cx="337813" cy="4972288"/>
          </a:xfrm>
        </p:grpSpPr>
        <p:sp>
          <p:nvSpPr>
            <p:cNvPr id="624" name="Google Shape;624;p52"/>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25" name="Google Shape;625;p52"/>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26" name="Google Shape;626;p52"/>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627" name="Google Shape;627;p52"/>
          <p:cNvSpPr txBox="1"/>
          <p:nvPr/>
        </p:nvSpPr>
        <p:spPr>
          <a:xfrm>
            <a:off x="3414601" y="626451"/>
            <a:ext cx="2314800" cy="646500"/>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b="0" i="0" u="none" strike="noStrike" cap="none">
                <a:solidFill>
                  <a:srgbClr val="414B3B"/>
                </a:solidFill>
                <a:latin typeface="Anton"/>
                <a:ea typeface="Anton"/>
                <a:cs typeface="Anton"/>
                <a:sym typeface="Anton"/>
              </a:rPr>
              <a:t>RESULT</a:t>
            </a:r>
            <a:endParaRPr sz="700"/>
          </a:p>
        </p:txBody>
      </p:sp>
      <p:sp>
        <p:nvSpPr>
          <p:cNvPr id="628" name="Google Shape;628;p52"/>
          <p:cNvSpPr txBox="1"/>
          <p:nvPr/>
        </p:nvSpPr>
        <p:spPr>
          <a:xfrm>
            <a:off x="458401" y="3627521"/>
            <a:ext cx="3435300" cy="1111500"/>
          </a:xfrm>
          <a:prstGeom prst="rect">
            <a:avLst/>
          </a:prstGeom>
          <a:noFill/>
          <a:ln>
            <a:noFill/>
          </a:ln>
        </p:spPr>
        <p:txBody>
          <a:bodyPr spcFirstLastPara="1" wrap="square" lIns="0" tIns="0" rIns="0" bIns="0" anchor="t" anchorCtr="0">
            <a:spAutoFit/>
          </a:bodyPr>
          <a:lstStyle/>
          <a:p>
            <a:pPr marL="0" lvl="0" indent="0" algn="l" rtl="0">
              <a:lnSpc>
                <a:spcPct val="140010"/>
              </a:lnSpc>
              <a:spcBef>
                <a:spcPts val="0"/>
              </a:spcBef>
              <a:spcAft>
                <a:spcPts val="0"/>
              </a:spcAft>
              <a:buSzPts val="1100"/>
              <a:buNone/>
            </a:pPr>
            <a:r>
              <a:rPr lang="en" sz="1900">
                <a:solidFill>
                  <a:srgbClr val="414B3B"/>
                </a:solidFill>
              </a:rPr>
              <a:t>From Literature Review</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Bands : 7, 8, 11, 14</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Accuracy : 0.6101</a:t>
            </a:r>
            <a:endParaRPr sz="1900">
              <a:solidFill>
                <a:srgbClr val="414B3B"/>
              </a:solidFill>
            </a:endParaRPr>
          </a:p>
        </p:txBody>
      </p:sp>
      <p:sp>
        <p:nvSpPr>
          <p:cNvPr id="629" name="Google Shape;629;p52"/>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630" name="Google Shape;630;p52" title="Pred 2 Unet epoch 50.png"/>
          <p:cNvPicPr preferRelativeResize="0"/>
          <p:nvPr/>
        </p:nvPicPr>
        <p:blipFill>
          <a:blip r:embed="rId3">
            <a:alphaModFix/>
          </a:blip>
          <a:stretch>
            <a:fillRect/>
          </a:stretch>
        </p:blipFill>
        <p:spPr>
          <a:xfrm>
            <a:off x="4673388" y="1323946"/>
            <a:ext cx="4352450" cy="2176225"/>
          </a:xfrm>
          <a:prstGeom prst="rect">
            <a:avLst/>
          </a:prstGeom>
          <a:noFill/>
          <a:ln>
            <a:noFill/>
          </a:ln>
        </p:spPr>
      </p:pic>
      <p:pic>
        <p:nvPicPr>
          <p:cNvPr id="631" name="Google Shape;631;p52"/>
          <p:cNvPicPr preferRelativeResize="0"/>
          <p:nvPr/>
        </p:nvPicPr>
        <p:blipFill>
          <a:blip r:embed="rId4">
            <a:alphaModFix/>
          </a:blip>
          <a:stretch>
            <a:fillRect/>
          </a:stretch>
        </p:blipFill>
        <p:spPr>
          <a:xfrm>
            <a:off x="95750" y="1293000"/>
            <a:ext cx="4476250" cy="2238125"/>
          </a:xfrm>
          <a:prstGeom prst="rect">
            <a:avLst/>
          </a:prstGeom>
          <a:noFill/>
          <a:ln>
            <a:noFill/>
          </a:ln>
        </p:spPr>
      </p:pic>
      <p:sp>
        <p:nvSpPr>
          <p:cNvPr id="632" name="Google Shape;632;p52"/>
          <p:cNvSpPr txBox="1"/>
          <p:nvPr/>
        </p:nvSpPr>
        <p:spPr>
          <a:xfrm>
            <a:off x="5018151" y="3612046"/>
            <a:ext cx="3435300" cy="1111500"/>
          </a:xfrm>
          <a:prstGeom prst="rect">
            <a:avLst/>
          </a:prstGeom>
          <a:noFill/>
          <a:ln>
            <a:noFill/>
          </a:ln>
        </p:spPr>
        <p:txBody>
          <a:bodyPr spcFirstLastPara="1" wrap="square" lIns="0" tIns="0" rIns="0" bIns="0" anchor="t" anchorCtr="0">
            <a:spAutoFit/>
          </a:bodyPr>
          <a:lstStyle/>
          <a:p>
            <a:pPr marL="0" lvl="0" indent="0" algn="l" rtl="0">
              <a:lnSpc>
                <a:spcPct val="140010"/>
              </a:lnSpc>
              <a:spcBef>
                <a:spcPts val="0"/>
              </a:spcBef>
              <a:spcAft>
                <a:spcPts val="0"/>
              </a:spcAft>
              <a:buSzPts val="1100"/>
              <a:buNone/>
            </a:pPr>
            <a:r>
              <a:rPr lang="en" sz="1900">
                <a:solidFill>
                  <a:srgbClr val="414B3B"/>
                </a:solidFill>
              </a:rPr>
              <a:t>Derived from feature extraction</a:t>
            </a:r>
            <a:br>
              <a:rPr lang="en" sz="1900">
                <a:solidFill>
                  <a:srgbClr val="414B3B"/>
                </a:solidFill>
              </a:rPr>
            </a:br>
            <a:r>
              <a:rPr lang="en" sz="1900">
                <a:solidFill>
                  <a:srgbClr val="414B3B"/>
                </a:solidFill>
              </a:rPr>
              <a:t>Bands : 1, 5, 13, 12</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Accuracy : 0.6441</a:t>
            </a:r>
            <a:endParaRPr sz="1900">
              <a:solidFill>
                <a:srgbClr val="414B3B"/>
              </a:solidFill>
            </a:endParaRPr>
          </a:p>
        </p:txBody>
      </p:sp>
      <p:sp>
        <p:nvSpPr>
          <p:cNvPr id="633" name="Google Shape;633;p52"/>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rgbClr val="FFF9F3"/>
                </a:solidFill>
              </a:rPr>
              <a:t>28</a:t>
            </a:fld>
            <a:endParaRPr>
              <a:solidFill>
                <a:srgbClr val="FFF9F3"/>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637"/>
        <p:cNvGrpSpPr/>
        <p:nvPr/>
      </p:nvGrpSpPr>
      <p:grpSpPr>
        <a:xfrm>
          <a:off x="0" y="0"/>
          <a:ext cx="0" cy="0"/>
          <a:chOff x="0" y="0"/>
          <a:chExt cx="0" cy="0"/>
        </a:xfrm>
      </p:grpSpPr>
      <p:grpSp>
        <p:nvGrpSpPr>
          <p:cNvPr id="638" name="Google Shape;638;p53"/>
          <p:cNvGrpSpPr/>
          <p:nvPr/>
        </p:nvGrpSpPr>
        <p:grpSpPr>
          <a:xfrm rot="-5400000">
            <a:off x="4224133" y="436386"/>
            <a:ext cx="641304" cy="9439392"/>
            <a:chOff x="0" y="-28575"/>
            <a:chExt cx="337813" cy="4972288"/>
          </a:xfrm>
        </p:grpSpPr>
        <p:sp>
          <p:nvSpPr>
            <p:cNvPr id="639" name="Google Shape;639;p53"/>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640" name="Google Shape;640;p53"/>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41" name="Google Shape;641;p53"/>
          <p:cNvSpPr txBox="1"/>
          <p:nvPr/>
        </p:nvSpPr>
        <p:spPr>
          <a:xfrm>
            <a:off x="659550" y="1922155"/>
            <a:ext cx="7824900" cy="1672200"/>
          </a:xfrm>
          <a:prstGeom prst="rect">
            <a:avLst/>
          </a:prstGeom>
          <a:noFill/>
          <a:ln>
            <a:noFill/>
          </a:ln>
        </p:spPr>
        <p:txBody>
          <a:bodyPr spcFirstLastPara="1" wrap="square" lIns="0" tIns="0" rIns="0" bIns="0" anchor="t" anchorCtr="0">
            <a:spAutoFit/>
          </a:bodyPr>
          <a:lstStyle/>
          <a:p>
            <a:pPr marL="0" marR="0" lvl="0" indent="0" algn="ctr" rtl="0">
              <a:lnSpc>
                <a:spcPct val="96999"/>
              </a:lnSpc>
              <a:spcBef>
                <a:spcPts val="0"/>
              </a:spcBef>
              <a:spcAft>
                <a:spcPts val="0"/>
              </a:spcAft>
              <a:buNone/>
            </a:pPr>
            <a:r>
              <a:rPr lang="en" sz="11200">
                <a:solidFill>
                  <a:srgbClr val="414B3B"/>
                </a:solidFill>
                <a:latin typeface="Anton"/>
                <a:ea typeface="Anton"/>
                <a:cs typeface="Anton"/>
                <a:sym typeface="Anton"/>
              </a:rPr>
              <a:t>Segformer</a:t>
            </a:r>
            <a:endParaRPr sz="700"/>
          </a:p>
        </p:txBody>
      </p:sp>
      <p:grpSp>
        <p:nvGrpSpPr>
          <p:cNvPr id="642" name="Google Shape;642;p53"/>
          <p:cNvGrpSpPr/>
          <p:nvPr/>
        </p:nvGrpSpPr>
        <p:grpSpPr>
          <a:xfrm>
            <a:off x="3250280" y="3333950"/>
            <a:ext cx="2643440" cy="662026"/>
            <a:chOff x="0" y="-28575"/>
            <a:chExt cx="3325500" cy="435000"/>
          </a:xfrm>
        </p:grpSpPr>
        <p:sp>
          <p:nvSpPr>
            <p:cNvPr id="643" name="Google Shape;643;p53"/>
            <p:cNvSpPr/>
            <p:nvPr/>
          </p:nvSpPr>
          <p:spPr>
            <a:xfrm>
              <a:off x="0" y="0"/>
              <a:ext cx="3325398" cy="406400"/>
            </a:xfrm>
            <a:custGeom>
              <a:avLst/>
              <a:gdLst/>
              <a:ahLst/>
              <a:cxnLst/>
              <a:rect l="l" t="t" r="r" b="b"/>
              <a:pathLst>
                <a:path w="3325398" h="406400" extrusionOk="0">
                  <a:moveTo>
                    <a:pt x="3122198" y="0"/>
                  </a:moveTo>
                  <a:cubicBezTo>
                    <a:pt x="3234422" y="0"/>
                    <a:pt x="3325398" y="90976"/>
                    <a:pt x="3325398" y="203200"/>
                  </a:cubicBezTo>
                  <a:cubicBezTo>
                    <a:pt x="3325398" y="315424"/>
                    <a:pt x="3234422" y="406400"/>
                    <a:pt x="3122198" y="406400"/>
                  </a:cubicBezTo>
                  <a:lnTo>
                    <a:pt x="203200" y="406400"/>
                  </a:lnTo>
                  <a:cubicBezTo>
                    <a:pt x="90976" y="406400"/>
                    <a:pt x="0" y="315424"/>
                    <a:pt x="0" y="203200"/>
                  </a:cubicBezTo>
                  <a:cubicBezTo>
                    <a:pt x="0" y="90976"/>
                    <a:pt x="90976" y="0"/>
                    <a:pt x="203200" y="0"/>
                  </a:cubicBezTo>
                  <a:close/>
                </a:path>
              </a:pathLst>
            </a:custGeom>
            <a:solidFill>
              <a:srgbClr val="000000">
                <a:alpha val="0"/>
              </a:srgbClr>
            </a:solidFill>
            <a:ln w="38100" cap="sq" cmpd="sng">
              <a:solidFill>
                <a:srgbClr val="745E4D"/>
              </a:solidFill>
              <a:prstDash val="solid"/>
              <a:miter lim="8000"/>
              <a:headEnd type="none" w="sm" len="sm"/>
              <a:tailEnd type="none" w="sm" len="sm"/>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644" name="Google Shape;644;p53"/>
            <p:cNvSpPr txBox="1"/>
            <p:nvPr/>
          </p:nvSpPr>
          <p:spPr>
            <a:xfrm>
              <a:off x="0" y="-28575"/>
              <a:ext cx="3325500" cy="4350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45" name="Google Shape;645;p53"/>
          <p:cNvSpPr txBox="1"/>
          <p:nvPr/>
        </p:nvSpPr>
        <p:spPr>
          <a:xfrm>
            <a:off x="2337518" y="3436515"/>
            <a:ext cx="4441800" cy="4464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 sz="2900">
                <a:solidFill>
                  <a:srgbClr val="5D5340"/>
                </a:solidFill>
              </a:rPr>
              <a:t>RESULT</a:t>
            </a:r>
            <a:endParaRPr sz="700"/>
          </a:p>
        </p:txBody>
      </p:sp>
      <p:sp>
        <p:nvSpPr>
          <p:cNvPr id="646" name="Google Shape;646;p53"/>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171"/>
        <p:cNvGrpSpPr/>
        <p:nvPr/>
      </p:nvGrpSpPr>
      <p:grpSpPr>
        <a:xfrm>
          <a:off x="0" y="0"/>
          <a:ext cx="0" cy="0"/>
          <a:chOff x="0" y="0"/>
          <a:chExt cx="0" cy="0"/>
        </a:xfrm>
      </p:grpSpPr>
      <p:grpSp>
        <p:nvGrpSpPr>
          <p:cNvPr id="172" name="Google Shape;172;p27"/>
          <p:cNvGrpSpPr/>
          <p:nvPr/>
        </p:nvGrpSpPr>
        <p:grpSpPr>
          <a:xfrm rot="-5400000">
            <a:off x="8185285" y="42434"/>
            <a:ext cx="402074" cy="486640"/>
            <a:chOff x="0" y="-28575"/>
            <a:chExt cx="211796" cy="256342"/>
          </a:xfrm>
        </p:grpSpPr>
        <p:sp>
          <p:nvSpPr>
            <p:cNvPr id="173" name="Google Shape;173;p27"/>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174" name="Google Shape;174;p27"/>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175" name="Google Shape;175;p27"/>
          <p:cNvGrpSpPr/>
          <p:nvPr/>
        </p:nvGrpSpPr>
        <p:grpSpPr>
          <a:xfrm rot="-5400000">
            <a:off x="4237783" y="-4433940"/>
            <a:ext cx="641304" cy="9439392"/>
            <a:chOff x="0" y="-28575"/>
            <a:chExt cx="337813" cy="4972288"/>
          </a:xfrm>
        </p:grpSpPr>
        <p:sp>
          <p:nvSpPr>
            <p:cNvPr id="176" name="Google Shape;176;p27"/>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177" name="Google Shape;177;p27"/>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78" name="Google Shape;178;p27"/>
          <p:cNvSpPr txBox="1"/>
          <p:nvPr/>
        </p:nvSpPr>
        <p:spPr>
          <a:xfrm>
            <a:off x="1951500" y="825900"/>
            <a:ext cx="5241000" cy="646500"/>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b="0" i="0" u="none" strike="noStrike" cap="none">
                <a:solidFill>
                  <a:srgbClr val="5D5340"/>
                </a:solidFill>
                <a:latin typeface="Anton"/>
                <a:ea typeface="Anton"/>
                <a:cs typeface="Anton"/>
                <a:sym typeface="Anton"/>
              </a:rPr>
              <a:t>INTRODUCTION</a:t>
            </a:r>
            <a:endParaRPr sz="700"/>
          </a:p>
        </p:txBody>
      </p:sp>
      <p:sp>
        <p:nvSpPr>
          <p:cNvPr id="179" name="Google Shape;179;p27"/>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180" name="Google Shape;180;p27"/>
          <p:cNvSpPr txBox="1"/>
          <p:nvPr/>
        </p:nvSpPr>
        <p:spPr>
          <a:xfrm>
            <a:off x="8235756" y="162878"/>
            <a:ext cx="355500" cy="231000"/>
          </a:xfrm>
          <a:prstGeom prst="rect">
            <a:avLst/>
          </a:prstGeom>
          <a:noFill/>
          <a:ln>
            <a:noFill/>
          </a:ln>
        </p:spPr>
        <p:txBody>
          <a:bodyPr spcFirstLastPara="1" wrap="square" lIns="0" tIns="0" rIns="0" bIns="0" anchor="t" anchorCtr="0">
            <a:spAutoFit/>
          </a:bodyPr>
          <a:lstStyle/>
          <a:p>
            <a:pPr marL="0" marR="0" lvl="0" indent="0" algn="ctr" rtl="0">
              <a:lnSpc>
                <a:spcPct val="140012"/>
              </a:lnSpc>
              <a:spcBef>
                <a:spcPts val="0"/>
              </a:spcBef>
              <a:spcAft>
                <a:spcPts val="0"/>
              </a:spcAft>
              <a:buNone/>
            </a:pPr>
            <a:r>
              <a:rPr lang="en" sz="1500" b="1" i="0" u="none" strike="noStrike" cap="none">
                <a:solidFill>
                  <a:srgbClr val="414B3B"/>
                </a:solidFill>
                <a:latin typeface="Arial"/>
                <a:ea typeface="Arial"/>
                <a:cs typeface="Arial"/>
                <a:sym typeface="Arial"/>
              </a:rPr>
              <a:t>04</a:t>
            </a:r>
            <a:endParaRPr sz="700"/>
          </a:p>
        </p:txBody>
      </p:sp>
      <p:sp>
        <p:nvSpPr>
          <p:cNvPr id="181" name="Google Shape;181;p27"/>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grpSp>
        <p:nvGrpSpPr>
          <p:cNvPr id="182" name="Google Shape;182;p27"/>
          <p:cNvGrpSpPr/>
          <p:nvPr/>
        </p:nvGrpSpPr>
        <p:grpSpPr>
          <a:xfrm rot="-5400000">
            <a:off x="8185281" y="42430"/>
            <a:ext cx="402081" cy="486640"/>
            <a:chOff x="0" y="-28575"/>
            <a:chExt cx="211800" cy="256342"/>
          </a:xfrm>
        </p:grpSpPr>
        <p:sp>
          <p:nvSpPr>
            <p:cNvPr id="183" name="Google Shape;183;p27"/>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184" name="Google Shape;184;p27"/>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85" name="Google Shape;185;p27"/>
          <p:cNvSpPr txBox="1"/>
          <p:nvPr/>
        </p:nvSpPr>
        <p:spPr>
          <a:xfrm>
            <a:off x="8235756" y="162878"/>
            <a:ext cx="355500" cy="231000"/>
          </a:xfrm>
          <a:prstGeom prst="rect">
            <a:avLst/>
          </a:prstGeom>
          <a:noFill/>
          <a:ln>
            <a:noFill/>
          </a:ln>
        </p:spPr>
        <p:txBody>
          <a:bodyPr spcFirstLastPara="1" wrap="square" lIns="0" tIns="0" rIns="0" bIns="0" anchor="t" anchorCtr="0">
            <a:spAutoFit/>
          </a:bodyPr>
          <a:lstStyle/>
          <a:p>
            <a:pPr marL="0" marR="0" lvl="0" indent="0" algn="ctr" rtl="0">
              <a:lnSpc>
                <a:spcPct val="140012"/>
              </a:lnSpc>
              <a:spcBef>
                <a:spcPts val="0"/>
              </a:spcBef>
              <a:spcAft>
                <a:spcPts val="0"/>
              </a:spcAft>
              <a:buNone/>
            </a:pPr>
            <a:r>
              <a:rPr lang="en" sz="1500" b="1">
                <a:solidFill>
                  <a:srgbClr val="5D5340"/>
                </a:solidFill>
              </a:rPr>
              <a:t>3</a:t>
            </a:r>
            <a:endParaRPr sz="700"/>
          </a:p>
        </p:txBody>
      </p:sp>
      <p:sp>
        <p:nvSpPr>
          <p:cNvPr id="186" name="Google Shape;186;p27"/>
          <p:cNvSpPr txBox="1"/>
          <p:nvPr/>
        </p:nvSpPr>
        <p:spPr>
          <a:xfrm>
            <a:off x="231400" y="1472388"/>
            <a:ext cx="4976400" cy="4008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Clr>
                <a:schemeClr val="dk1"/>
              </a:buClr>
              <a:buSzPts val="1100"/>
              <a:buFont typeface="Arial"/>
              <a:buNone/>
            </a:pPr>
            <a:r>
              <a:rPr lang="en" sz="1600">
                <a:solidFill>
                  <a:schemeClr val="dk1"/>
                </a:solidFill>
                <a:latin typeface="Calibri"/>
                <a:ea typeface="Calibri"/>
                <a:cs typeface="Calibri"/>
                <a:sym typeface="Calibri"/>
              </a:rPr>
              <a:t>Accurate segmentation of agricultural land is essential for precision agriculture, and satellite imagery offers a scalable solution for large-area monitoring.</a:t>
            </a:r>
            <a:endParaRPr sz="1600">
              <a:solidFill>
                <a:schemeClr val="dk1"/>
              </a:solidFill>
              <a:latin typeface="Calibri"/>
              <a:ea typeface="Calibri"/>
              <a:cs typeface="Calibri"/>
              <a:sym typeface="Calibri"/>
            </a:endParaRPr>
          </a:p>
          <a:p>
            <a:pPr marL="0" lvl="0" indent="0" algn="l" rtl="0">
              <a:lnSpc>
                <a:spcPct val="115000"/>
              </a:lnSpc>
              <a:spcBef>
                <a:spcPts val="1200"/>
              </a:spcBef>
              <a:spcAft>
                <a:spcPts val="0"/>
              </a:spcAft>
              <a:buClr>
                <a:schemeClr val="dk1"/>
              </a:buClr>
              <a:buSzPts val="1100"/>
              <a:buFont typeface="Arial"/>
              <a:buNone/>
            </a:pPr>
            <a:r>
              <a:rPr lang="en" sz="1600">
                <a:solidFill>
                  <a:schemeClr val="dk1"/>
                </a:solidFill>
                <a:latin typeface="Calibri"/>
                <a:ea typeface="Calibri"/>
                <a:cs typeface="Calibri"/>
                <a:sym typeface="Calibri"/>
              </a:rPr>
              <a:t>However, existing approaches often either use all available spectral bands or rely on commonly used bands, such as those used in indices like NDVI (e.g., B7, B8, B11), which may not be optimized for specific crop types.</a:t>
            </a:r>
            <a:endParaRPr sz="1600">
              <a:solidFill>
                <a:schemeClr val="dk1"/>
              </a:solidFill>
              <a:latin typeface="Calibri"/>
              <a:ea typeface="Calibri"/>
              <a:cs typeface="Calibri"/>
              <a:sym typeface="Calibri"/>
            </a:endParaRPr>
          </a:p>
          <a:p>
            <a:pPr marL="0" lvl="0" indent="0" algn="l" rtl="0">
              <a:lnSpc>
                <a:spcPct val="115000"/>
              </a:lnSpc>
              <a:spcBef>
                <a:spcPts val="1200"/>
              </a:spcBef>
              <a:spcAft>
                <a:spcPts val="0"/>
              </a:spcAft>
              <a:buClr>
                <a:schemeClr val="dk1"/>
              </a:buClr>
              <a:buSzPts val="1100"/>
              <a:buFont typeface="Arial"/>
              <a:buNone/>
            </a:pPr>
            <a:r>
              <a:rPr lang="en" sz="1600">
                <a:solidFill>
                  <a:schemeClr val="dk1"/>
                </a:solidFill>
                <a:latin typeface="Calibri"/>
                <a:ea typeface="Calibri"/>
                <a:cs typeface="Calibri"/>
                <a:sym typeface="Calibri"/>
              </a:rPr>
              <a:t>This study addresses segmentation challenges by combining statistical band selection methods with deep learning models to optimize performance using fewer, more targeted spectral inputs.</a:t>
            </a:r>
            <a:endParaRPr sz="1600">
              <a:solidFill>
                <a:schemeClr val="dk1"/>
              </a:solidFill>
              <a:latin typeface="Calibri"/>
              <a:ea typeface="Calibri"/>
              <a:cs typeface="Calibri"/>
              <a:sym typeface="Calibri"/>
            </a:endParaRPr>
          </a:p>
          <a:p>
            <a:pPr marL="0" lvl="0" indent="0" algn="l" rtl="0">
              <a:spcBef>
                <a:spcPts val="1200"/>
              </a:spcBef>
              <a:spcAft>
                <a:spcPts val="0"/>
              </a:spcAft>
              <a:buNone/>
            </a:pPr>
            <a:endParaRPr sz="1600">
              <a:solidFill>
                <a:schemeClr val="dk1"/>
              </a:solidFill>
              <a:latin typeface="Calibri"/>
              <a:ea typeface="Calibri"/>
              <a:cs typeface="Calibri"/>
              <a:sym typeface="Calibri"/>
            </a:endParaRPr>
          </a:p>
        </p:txBody>
      </p:sp>
      <p:pic>
        <p:nvPicPr>
          <p:cNvPr id="187" name="Google Shape;187;p27" descr="Farmer in corn field using tablet computer for smart farming (Provided by Getty Images)"/>
          <p:cNvPicPr preferRelativeResize="0"/>
          <p:nvPr/>
        </p:nvPicPr>
        <p:blipFill>
          <a:blip r:embed="rId3">
            <a:alphaModFix/>
          </a:blip>
          <a:stretch>
            <a:fillRect/>
          </a:stretch>
        </p:blipFill>
        <p:spPr>
          <a:xfrm>
            <a:off x="5207800" y="1791800"/>
            <a:ext cx="3783798" cy="2523777"/>
          </a:xfrm>
          <a:prstGeom prst="rect">
            <a:avLst/>
          </a:prstGeom>
          <a:noFill/>
          <a:ln>
            <a:noFill/>
          </a:ln>
        </p:spPr>
      </p:pic>
      <p:sp>
        <p:nvSpPr>
          <p:cNvPr id="188" name="Google Shape;188;p27"/>
          <p:cNvSpPr txBox="1">
            <a:spLocks noGrp="1"/>
          </p:cNvSpPr>
          <p:nvPr>
            <p:ph type="sldNum" idx="12"/>
          </p:nvPr>
        </p:nvSpPr>
        <p:spPr>
          <a:xfrm>
            <a:off x="7053850" y="221288"/>
            <a:ext cx="1066800" cy="182700"/>
          </a:xfrm>
          <a:prstGeom prst="rect">
            <a:avLst/>
          </a:prstGeom>
        </p:spPr>
        <p:txBody>
          <a:bodyPr spcFirstLastPara="1" wrap="square" lIns="45725" tIns="22850" rIns="45725" bIns="2285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650"/>
        <p:cNvGrpSpPr/>
        <p:nvPr/>
      </p:nvGrpSpPr>
      <p:grpSpPr>
        <a:xfrm>
          <a:off x="0" y="0"/>
          <a:ext cx="0" cy="0"/>
          <a:chOff x="0" y="0"/>
          <a:chExt cx="0" cy="0"/>
        </a:xfrm>
      </p:grpSpPr>
      <p:grpSp>
        <p:nvGrpSpPr>
          <p:cNvPr id="651" name="Google Shape;651;p54"/>
          <p:cNvGrpSpPr/>
          <p:nvPr/>
        </p:nvGrpSpPr>
        <p:grpSpPr>
          <a:xfrm rot="-5400000">
            <a:off x="8185281" y="42430"/>
            <a:ext cx="402081" cy="486640"/>
            <a:chOff x="0" y="-28575"/>
            <a:chExt cx="211800" cy="256342"/>
          </a:xfrm>
        </p:grpSpPr>
        <p:sp>
          <p:nvSpPr>
            <p:cNvPr id="652" name="Google Shape;652;p54"/>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5D5340"/>
            </a:solidFill>
            <a:ln>
              <a:noFill/>
            </a:ln>
          </p:spPr>
          <p:txBody>
            <a:bodyPr/>
            <a:lstStyle/>
            <a:p>
              <a:endParaRPr lang="en-CA"/>
            </a:p>
          </p:txBody>
        </p:sp>
        <p:sp>
          <p:nvSpPr>
            <p:cNvPr id="653" name="Google Shape;653;p54"/>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54" name="Google Shape;654;p54"/>
          <p:cNvGrpSpPr/>
          <p:nvPr/>
        </p:nvGrpSpPr>
        <p:grpSpPr>
          <a:xfrm rot="-5400000">
            <a:off x="4224133" y="436386"/>
            <a:ext cx="641304" cy="9439392"/>
            <a:chOff x="0" y="-28575"/>
            <a:chExt cx="337813" cy="4972288"/>
          </a:xfrm>
        </p:grpSpPr>
        <p:sp>
          <p:nvSpPr>
            <p:cNvPr id="655" name="Google Shape;655;p54"/>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56" name="Google Shape;656;p54"/>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57" name="Google Shape;657;p54"/>
          <p:cNvGrpSpPr/>
          <p:nvPr/>
        </p:nvGrpSpPr>
        <p:grpSpPr>
          <a:xfrm rot="-5400000">
            <a:off x="4237783" y="-4433940"/>
            <a:ext cx="641304" cy="9439392"/>
            <a:chOff x="0" y="-28575"/>
            <a:chExt cx="337813" cy="4972288"/>
          </a:xfrm>
        </p:grpSpPr>
        <p:sp>
          <p:nvSpPr>
            <p:cNvPr id="658" name="Google Shape;658;p54"/>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59" name="Google Shape;659;p54"/>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60" name="Google Shape;660;p54"/>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661" name="Google Shape;661;p54"/>
          <p:cNvSpPr txBox="1"/>
          <p:nvPr/>
        </p:nvSpPr>
        <p:spPr>
          <a:xfrm>
            <a:off x="1208828" y="3981725"/>
            <a:ext cx="2827800" cy="702000"/>
          </a:xfrm>
          <a:prstGeom prst="rect">
            <a:avLst/>
          </a:prstGeom>
          <a:noFill/>
          <a:ln>
            <a:noFill/>
          </a:ln>
        </p:spPr>
        <p:txBody>
          <a:bodyPr spcFirstLastPara="1" wrap="square" lIns="0" tIns="0" rIns="0" bIns="0" anchor="t" anchorCtr="0">
            <a:spAutoFit/>
          </a:bodyPr>
          <a:lstStyle/>
          <a:p>
            <a:pPr marL="0" lvl="0" indent="0" algn="l" rtl="0">
              <a:lnSpc>
                <a:spcPct val="140010"/>
              </a:lnSpc>
              <a:spcBef>
                <a:spcPts val="0"/>
              </a:spcBef>
              <a:spcAft>
                <a:spcPts val="0"/>
              </a:spcAft>
              <a:buSzPts val="1100"/>
              <a:buNone/>
            </a:pPr>
            <a:r>
              <a:rPr lang="en" sz="1900">
                <a:solidFill>
                  <a:srgbClr val="414B3B"/>
                </a:solidFill>
              </a:rPr>
              <a:t>Bands : 7, 8, 11, 14</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Accuracy: 0.6603</a:t>
            </a:r>
            <a:endParaRPr sz="1900">
              <a:solidFill>
                <a:srgbClr val="414B3B"/>
              </a:solidFill>
            </a:endParaRPr>
          </a:p>
        </p:txBody>
      </p:sp>
      <p:sp>
        <p:nvSpPr>
          <p:cNvPr id="662" name="Google Shape;662;p54"/>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663" name="Google Shape;663;p54"/>
          <p:cNvSpPr txBox="1"/>
          <p:nvPr/>
        </p:nvSpPr>
        <p:spPr>
          <a:xfrm>
            <a:off x="4935152" y="3981725"/>
            <a:ext cx="3300600" cy="702000"/>
          </a:xfrm>
          <a:prstGeom prst="rect">
            <a:avLst/>
          </a:prstGeom>
          <a:noFill/>
          <a:ln>
            <a:noFill/>
          </a:ln>
        </p:spPr>
        <p:txBody>
          <a:bodyPr spcFirstLastPara="1" wrap="square" lIns="0" tIns="0" rIns="0" bIns="0" anchor="t" anchorCtr="0">
            <a:spAutoFit/>
          </a:bodyPr>
          <a:lstStyle/>
          <a:p>
            <a:pPr marL="0" lvl="0" indent="0" algn="l" rtl="0">
              <a:lnSpc>
                <a:spcPct val="140010"/>
              </a:lnSpc>
              <a:spcBef>
                <a:spcPts val="0"/>
              </a:spcBef>
              <a:spcAft>
                <a:spcPts val="0"/>
              </a:spcAft>
              <a:buSzPts val="1100"/>
              <a:buNone/>
            </a:pPr>
            <a:r>
              <a:rPr lang="en" sz="1900">
                <a:solidFill>
                  <a:srgbClr val="414B3B"/>
                </a:solidFill>
              </a:rPr>
              <a:t>Mean IoU: 0.4494</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Dice Coefficient: 0.3363</a:t>
            </a:r>
            <a:endParaRPr sz="1900">
              <a:solidFill>
                <a:srgbClr val="414B3B"/>
              </a:solidFill>
            </a:endParaRPr>
          </a:p>
        </p:txBody>
      </p:sp>
      <p:sp>
        <p:nvSpPr>
          <p:cNvPr id="664" name="Google Shape;664;p54"/>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rgbClr val="FFF9F3"/>
                </a:solidFill>
              </a:rPr>
              <a:t>30</a:t>
            </a:fld>
            <a:endParaRPr>
              <a:solidFill>
                <a:srgbClr val="FFF9F3"/>
              </a:solidFill>
            </a:endParaRPr>
          </a:p>
        </p:txBody>
      </p:sp>
      <p:pic>
        <p:nvPicPr>
          <p:cNvPr id="665" name="Google Shape;665;p54" title="Pred 1 Segformer epoch 20 oldband.png"/>
          <p:cNvPicPr preferRelativeResize="0"/>
          <p:nvPr/>
        </p:nvPicPr>
        <p:blipFill rotWithShape="1">
          <a:blip r:embed="rId3">
            <a:alphaModFix/>
          </a:blip>
          <a:srcRect/>
          <a:stretch/>
        </p:blipFill>
        <p:spPr>
          <a:xfrm>
            <a:off x="99062" y="710800"/>
            <a:ext cx="8945870" cy="30469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669"/>
        <p:cNvGrpSpPr/>
        <p:nvPr/>
      </p:nvGrpSpPr>
      <p:grpSpPr>
        <a:xfrm>
          <a:off x="0" y="0"/>
          <a:ext cx="0" cy="0"/>
          <a:chOff x="0" y="0"/>
          <a:chExt cx="0" cy="0"/>
        </a:xfrm>
      </p:grpSpPr>
      <p:grpSp>
        <p:nvGrpSpPr>
          <p:cNvPr id="670" name="Google Shape;670;p55"/>
          <p:cNvGrpSpPr/>
          <p:nvPr/>
        </p:nvGrpSpPr>
        <p:grpSpPr>
          <a:xfrm rot="-5400000">
            <a:off x="8185281" y="42430"/>
            <a:ext cx="402081" cy="486640"/>
            <a:chOff x="0" y="-28575"/>
            <a:chExt cx="211800" cy="256342"/>
          </a:xfrm>
        </p:grpSpPr>
        <p:sp>
          <p:nvSpPr>
            <p:cNvPr id="671" name="Google Shape;671;p55"/>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5D5340"/>
            </a:solidFill>
            <a:ln>
              <a:noFill/>
            </a:ln>
          </p:spPr>
          <p:txBody>
            <a:bodyPr/>
            <a:lstStyle/>
            <a:p>
              <a:endParaRPr lang="en-CA"/>
            </a:p>
          </p:txBody>
        </p:sp>
        <p:sp>
          <p:nvSpPr>
            <p:cNvPr id="672" name="Google Shape;672;p55"/>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73" name="Google Shape;673;p55"/>
          <p:cNvGrpSpPr/>
          <p:nvPr/>
        </p:nvGrpSpPr>
        <p:grpSpPr>
          <a:xfrm rot="-5400000">
            <a:off x="4224133" y="436386"/>
            <a:ext cx="641304" cy="9439392"/>
            <a:chOff x="0" y="-28575"/>
            <a:chExt cx="337813" cy="4972288"/>
          </a:xfrm>
        </p:grpSpPr>
        <p:sp>
          <p:nvSpPr>
            <p:cNvPr id="674" name="Google Shape;674;p55"/>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75" name="Google Shape;675;p55"/>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76" name="Google Shape;676;p55"/>
          <p:cNvGrpSpPr/>
          <p:nvPr/>
        </p:nvGrpSpPr>
        <p:grpSpPr>
          <a:xfrm rot="-5400000">
            <a:off x="4237783" y="-4433940"/>
            <a:ext cx="641304" cy="9439392"/>
            <a:chOff x="0" y="-28575"/>
            <a:chExt cx="337813" cy="4972288"/>
          </a:xfrm>
        </p:grpSpPr>
        <p:sp>
          <p:nvSpPr>
            <p:cNvPr id="677" name="Google Shape;677;p55"/>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78" name="Google Shape;678;p55"/>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679" name="Google Shape;679;p55"/>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680" name="Google Shape;680;p55"/>
          <p:cNvSpPr txBox="1"/>
          <p:nvPr/>
        </p:nvSpPr>
        <p:spPr>
          <a:xfrm>
            <a:off x="3414601" y="626451"/>
            <a:ext cx="2314800" cy="646500"/>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b="0" i="0" u="none" strike="noStrike" cap="none">
                <a:solidFill>
                  <a:srgbClr val="414B3B"/>
                </a:solidFill>
                <a:latin typeface="Anton"/>
                <a:ea typeface="Anton"/>
                <a:cs typeface="Anton"/>
                <a:sym typeface="Anton"/>
              </a:rPr>
              <a:t>RESULT</a:t>
            </a:r>
            <a:endParaRPr sz="700"/>
          </a:p>
        </p:txBody>
      </p:sp>
      <p:sp>
        <p:nvSpPr>
          <p:cNvPr id="681" name="Google Shape;681;p55"/>
          <p:cNvSpPr txBox="1"/>
          <p:nvPr/>
        </p:nvSpPr>
        <p:spPr>
          <a:xfrm>
            <a:off x="458401" y="3627521"/>
            <a:ext cx="3435300" cy="1111500"/>
          </a:xfrm>
          <a:prstGeom prst="rect">
            <a:avLst/>
          </a:prstGeom>
          <a:noFill/>
          <a:ln>
            <a:noFill/>
          </a:ln>
        </p:spPr>
        <p:txBody>
          <a:bodyPr spcFirstLastPara="1" wrap="square" lIns="0" tIns="0" rIns="0" bIns="0" anchor="t" anchorCtr="0">
            <a:spAutoFit/>
          </a:bodyPr>
          <a:lstStyle/>
          <a:p>
            <a:pPr marL="0" lvl="0" indent="0" algn="l" rtl="0">
              <a:lnSpc>
                <a:spcPct val="140010"/>
              </a:lnSpc>
              <a:spcBef>
                <a:spcPts val="0"/>
              </a:spcBef>
              <a:spcAft>
                <a:spcPts val="0"/>
              </a:spcAft>
              <a:buSzPts val="1100"/>
              <a:buNone/>
            </a:pPr>
            <a:r>
              <a:rPr lang="en" sz="1900">
                <a:solidFill>
                  <a:srgbClr val="414B3B"/>
                </a:solidFill>
              </a:rPr>
              <a:t>From Literature Review</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Bands : 7, 8, 11, 14</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Accuracy : 0.6603</a:t>
            </a:r>
            <a:endParaRPr sz="1900">
              <a:solidFill>
                <a:srgbClr val="414B3B"/>
              </a:solidFill>
            </a:endParaRPr>
          </a:p>
        </p:txBody>
      </p:sp>
      <p:sp>
        <p:nvSpPr>
          <p:cNvPr id="682" name="Google Shape;682;p55"/>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683" name="Google Shape;683;p55"/>
          <p:cNvSpPr txBox="1"/>
          <p:nvPr/>
        </p:nvSpPr>
        <p:spPr>
          <a:xfrm>
            <a:off x="5018151" y="3612046"/>
            <a:ext cx="3435300" cy="1111500"/>
          </a:xfrm>
          <a:prstGeom prst="rect">
            <a:avLst/>
          </a:prstGeom>
          <a:noFill/>
          <a:ln>
            <a:noFill/>
          </a:ln>
        </p:spPr>
        <p:txBody>
          <a:bodyPr spcFirstLastPara="1" wrap="square" lIns="0" tIns="0" rIns="0" bIns="0" anchor="t" anchorCtr="0">
            <a:spAutoFit/>
          </a:bodyPr>
          <a:lstStyle/>
          <a:p>
            <a:pPr marL="0" lvl="0" indent="0" algn="l" rtl="0">
              <a:lnSpc>
                <a:spcPct val="140010"/>
              </a:lnSpc>
              <a:spcBef>
                <a:spcPts val="0"/>
              </a:spcBef>
              <a:spcAft>
                <a:spcPts val="0"/>
              </a:spcAft>
              <a:buSzPts val="1100"/>
              <a:buNone/>
            </a:pPr>
            <a:r>
              <a:rPr lang="en" sz="1900">
                <a:solidFill>
                  <a:srgbClr val="414B3B"/>
                </a:solidFill>
              </a:rPr>
              <a:t>Derived from feature extraction</a:t>
            </a:r>
            <a:br>
              <a:rPr lang="en" sz="1900">
                <a:solidFill>
                  <a:srgbClr val="414B3B"/>
                </a:solidFill>
              </a:rPr>
            </a:br>
            <a:r>
              <a:rPr lang="en" sz="1900">
                <a:solidFill>
                  <a:srgbClr val="414B3B"/>
                </a:solidFill>
              </a:rPr>
              <a:t>Bands : 1, 5, 12, 13</a:t>
            </a:r>
            <a:endParaRPr sz="1900">
              <a:solidFill>
                <a:srgbClr val="414B3B"/>
              </a:solidFill>
            </a:endParaRPr>
          </a:p>
          <a:p>
            <a:pPr marL="0" lvl="0" indent="0" algn="l" rtl="0">
              <a:lnSpc>
                <a:spcPct val="140010"/>
              </a:lnSpc>
              <a:spcBef>
                <a:spcPts val="0"/>
              </a:spcBef>
              <a:spcAft>
                <a:spcPts val="0"/>
              </a:spcAft>
              <a:buSzPts val="1100"/>
              <a:buNone/>
            </a:pPr>
            <a:r>
              <a:rPr lang="en" sz="1900">
                <a:solidFill>
                  <a:srgbClr val="414B3B"/>
                </a:solidFill>
              </a:rPr>
              <a:t>Accuracy : 0.6861</a:t>
            </a:r>
            <a:endParaRPr sz="1900">
              <a:solidFill>
                <a:srgbClr val="414B3B"/>
              </a:solidFill>
            </a:endParaRPr>
          </a:p>
        </p:txBody>
      </p:sp>
      <p:pic>
        <p:nvPicPr>
          <p:cNvPr id="684" name="Google Shape;684;p55" title="Pred 1 Segformer epoch 20 newband.png"/>
          <p:cNvPicPr preferRelativeResize="0"/>
          <p:nvPr/>
        </p:nvPicPr>
        <p:blipFill rotWithShape="1">
          <a:blip r:embed="rId3">
            <a:alphaModFix/>
          </a:blip>
          <a:srcRect l="33787"/>
          <a:stretch/>
        </p:blipFill>
        <p:spPr>
          <a:xfrm>
            <a:off x="4512486" y="1280688"/>
            <a:ext cx="4546891" cy="2339100"/>
          </a:xfrm>
          <a:prstGeom prst="rect">
            <a:avLst/>
          </a:prstGeom>
          <a:noFill/>
          <a:ln>
            <a:noFill/>
          </a:ln>
        </p:spPr>
      </p:pic>
      <p:pic>
        <p:nvPicPr>
          <p:cNvPr id="685" name="Google Shape;685;p55" title="Pred 1 Segformer epoch 20 oldband.png"/>
          <p:cNvPicPr preferRelativeResize="0"/>
          <p:nvPr/>
        </p:nvPicPr>
        <p:blipFill rotWithShape="1">
          <a:blip r:embed="rId4">
            <a:alphaModFix/>
          </a:blip>
          <a:srcRect l="33757"/>
          <a:stretch/>
        </p:blipFill>
        <p:spPr>
          <a:xfrm>
            <a:off x="-19898" y="1321150"/>
            <a:ext cx="4391887" cy="2258175"/>
          </a:xfrm>
          <a:prstGeom prst="rect">
            <a:avLst/>
          </a:prstGeom>
          <a:noFill/>
          <a:ln>
            <a:noFill/>
          </a:ln>
        </p:spPr>
      </p:pic>
      <p:sp>
        <p:nvSpPr>
          <p:cNvPr id="686" name="Google Shape;686;p55"/>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rgbClr val="FFF9F3"/>
                </a:solidFill>
              </a:rPr>
              <a:t>31</a:t>
            </a:fld>
            <a:endParaRPr>
              <a:solidFill>
                <a:srgbClr val="FFF9F3"/>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690"/>
        <p:cNvGrpSpPr/>
        <p:nvPr/>
      </p:nvGrpSpPr>
      <p:grpSpPr>
        <a:xfrm>
          <a:off x="0" y="0"/>
          <a:ext cx="0" cy="0"/>
          <a:chOff x="0" y="0"/>
          <a:chExt cx="0" cy="0"/>
        </a:xfrm>
      </p:grpSpPr>
      <p:grpSp>
        <p:nvGrpSpPr>
          <p:cNvPr id="691" name="Google Shape;691;p56"/>
          <p:cNvGrpSpPr/>
          <p:nvPr/>
        </p:nvGrpSpPr>
        <p:grpSpPr>
          <a:xfrm rot="-5400000">
            <a:off x="8185281" y="42430"/>
            <a:ext cx="402081" cy="486640"/>
            <a:chOff x="0" y="-28575"/>
            <a:chExt cx="211800" cy="256342"/>
          </a:xfrm>
        </p:grpSpPr>
        <p:sp>
          <p:nvSpPr>
            <p:cNvPr id="692" name="Google Shape;692;p56"/>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5D5340"/>
            </a:solidFill>
            <a:ln>
              <a:noFill/>
            </a:ln>
          </p:spPr>
          <p:txBody>
            <a:bodyPr/>
            <a:lstStyle/>
            <a:p>
              <a:endParaRPr lang="en-CA"/>
            </a:p>
          </p:txBody>
        </p:sp>
        <p:sp>
          <p:nvSpPr>
            <p:cNvPr id="693" name="Google Shape;693;p56"/>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94" name="Google Shape;694;p56"/>
          <p:cNvGrpSpPr/>
          <p:nvPr/>
        </p:nvGrpSpPr>
        <p:grpSpPr>
          <a:xfrm rot="-5400000">
            <a:off x="4224133" y="436386"/>
            <a:ext cx="641304" cy="9439392"/>
            <a:chOff x="0" y="-28575"/>
            <a:chExt cx="337813" cy="4972288"/>
          </a:xfrm>
        </p:grpSpPr>
        <p:sp>
          <p:nvSpPr>
            <p:cNvPr id="695" name="Google Shape;695;p56"/>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96" name="Google Shape;696;p56"/>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697" name="Google Shape;697;p56"/>
          <p:cNvGrpSpPr/>
          <p:nvPr/>
        </p:nvGrpSpPr>
        <p:grpSpPr>
          <a:xfrm rot="-5400000">
            <a:off x="4237783" y="-4433940"/>
            <a:ext cx="641304" cy="9439392"/>
            <a:chOff x="0" y="-28575"/>
            <a:chExt cx="337813" cy="4972288"/>
          </a:xfrm>
        </p:grpSpPr>
        <p:sp>
          <p:nvSpPr>
            <p:cNvPr id="698" name="Google Shape;698;p56"/>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699" name="Google Shape;699;p56"/>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700" name="Google Shape;700;p56"/>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701" name="Google Shape;701;p56"/>
          <p:cNvSpPr txBox="1"/>
          <p:nvPr/>
        </p:nvSpPr>
        <p:spPr>
          <a:xfrm>
            <a:off x="3414601" y="626451"/>
            <a:ext cx="2314800" cy="646500"/>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b="0" i="0" u="none" strike="noStrike" cap="none">
                <a:solidFill>
                  <a:srgbClr val="414B3B"/>
                </a:solidFill>
                <a:latin typeface="Anton"/>
                <a:ea typeface="Anton"/>
                <a:cs typeface="Anton"/>
                <a:sym typeface="Anton"/>
              </a:rPr>
              <a:t>RESULT</a:t>
            </a:r>
            <a:endParaRPr sz="700"/>
          </a:p>
        </p:txBody>
      </p:sp>
      <p:sp>
        <p:nvSpPr>
          <p:cNvPr id="702" name="Google Shape;702;p56"/>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graphicFrame>
        <p:nvGraphicFramePr>
          <p:cNvPr id="703" name="Google Shape;703;p56"/>
          <p:cNvGraphicFramePr/>
          <p:nvPr/>
        </p:nvGraphicFramePr>
        <p:xfrm>
          <a:off x="897725" y="1913775"/>
          <a:ext cx="3000000" cy="3000000"/>
        </p:xfrm>
        <a:graphic>
          <a:graphicData uri="http://schemas.openxmlformats.org/drawingml/2006/table">
            <a:tbl>
              <a:tblPr>
                <a:noFill/>
                <a:tableStyleId>{1D1F5AF3-437E-42A1-8583-F1CBBE281B6A}</a:tableStyleId>
              </a:tblPr>
              <a:tblGrid>
                <a:gridCol w="2520575">
                  <a:extLst>
                    <a:ext uri="{9D8B030D-6E8A-4147-A177-3AD203B41FA5}">
                      <a16:colId xmlns:a16="http://schemas.microsoft.com/office/drawing/2014/main" val="20000"/>
                    </a:ext>
                  </a:extLst>
                </a:gridCol>
                <a:gridCol w="1522850">
                  <a:extLst>
                    <a:ext uri="{9D8B030D-6E8A-4147-A177-3AD203B41FA5}">
                      <a16:colId xmlns:a16="http://schemas.microsoft.com/office/drawing/2014/main" val="20001"/>
                    </a:ext>
                  </a:extLst>
                </a:gridCol>
                <a:gridCol w="1522825">
                  <a:extLst>
                    <a:ext uri="{9D8B030D-6E8A-4147-A177-3AD203B41FA5}">
                      <a16:colId xmlns:a16="http://schemas.microsoft.com/office/drawing/2014/main" val="20002"/>
                    </a:ext>
                  </a:extLst>
                </a:gridCol>
                <a:gridCol w="1727875">
                  <a:extLst>
                    <a:ext uri="{9D8B030D-6E8A-4147-A177-3AD203B41FA5}">
                      <a16:colId xmlns:a16="http://schemas.microsoft.com/office/drawing/2014/main" val="20003"/>
                    </a:ext>
                  </a:extLst>
                </a:gridCol>
              </a:tblGrid>
              <a:tr h="42035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 b="1"/>
                        <a:t>Accuracy</a:t>
                      </a:r>
                      <a:endParaRPr b="1"/>
                    </a:p>
                  </a:txBody>
                  <a:tcPr marL="91425" marR="91425" marT="91425" marB="91425"/>
                </a:tc>
                <a:tc>
                  <a:txBody>
                    <a:bodyPr/>
                    <a:lstStyle/>
                    <a:p>
                      <a:pPr marL="0" lvl="0" indent="0" algn="l" rtl="0">
                        <a:spcBef>
                          <a:spcPts val="0"/>
                        </a:spcBef>
                        <a:spcAft>
                          <a:spcPts val="0"/>
                        </a:spcAft>
                        <a:buNone/>
                      </a:pPr>
                      <a:r>
                        <a:rPr lang="en" b="1"/>
                        <a:t>Dice Score</a:t>
                      </a:r>
                      <a:endParaRPr b="1"/>
                    </a:p>
                  </a:txBody>
                  <a:tcPr marL="91425" marR="91425" marT="91425" marB="91425"/>
                </a:tc>
                <a:tc>
                  <a:txBody>
                    <a:bodyPr/>
                    <a:lstStyle/>
                    <a:p>
                      <a:pPr marL="0" lvl="0" indent="0" algn="l" rtl="0">
                        <a:spcBef>
                          <a:spcPts val="0"/>
                        </a:spcBef>
                        <a:spcAft>
                          <a:spcPts val="0"/>
                        </a:spcAft>
                        <a:buNone/>
                      </a:pPr>
                      <a:r>
                        <a:rPr lang="en" b="1"/>
                        <a:t>Iou Score</a:t>
                      </a:r>
                      <a:endParaRPr b="1"/>
                    </a:p>
                  </a:txBody>
                  <a:tcPr marL="91425" marR="91425" marT="91425" marB="91425"/>
                </a:tc>
                <a:extLst>
                  <a:ext uri="{0D108BD9-81ED-4DB2-BD59-A6C34878D82A}">
                    <a16:rowId xmlns:a16="http://schemas.microsoft.com/office/drawing/2014/main" val="10000"/>
                  </a:ext>
                </a:extLst>
              </a:tr>
              <a:tr h="420350">
                <a:tc>
                  <a:txBody>
                    <a:bodyPr/>
                    <a:lstStyle/>
                    <a:p>
                      <a:pPr marL="0" lvl="0" indent="0" algn="l" rtl="0">
                        <a:spcBef>
                          <a:spcPts val="0"/>
                        </a:spcBef>
                        <a:spcAft>
                          <a:spcPts val="0"/>
                        </a:spcAft>
                        <a:buNone/>
                      </a:pPr>
                      <a:r>
                        <a:rPr lang="en" b="1"/>
                        <a:t>U-Net Common Bands</a:t>
                      </a:r>
                      <a:endParaRPr b="1"/>
                    </a:p>
                  </a:txBody>
                  <a:tcPr marL="91425" marR="91425" marT="91425" marB="91425"/>
                </a:tc>
                <a:tc>
                  <a:txBody>
                    <a:bodyPr/>
                    <a:lstStyle/>
                    <a:p>
                      <a:pPr marL="0" lvl="0" indent="0" algn="l" rtl="0">
                        <a:spcBef>
                          <a:spcPts val="0"/>
                        </a:spcBef>
                        <a:spcAft>
                          <a:spcPts val="0"/>
                        </a:spcAft>
                        <a:buNone/>
                      </a:pPr>
                      <a:r>
                        <a:rPr lang="en"/>
                        <a:t>0.6101</a:t>
                      </a:r>
                      <a:endParaRPr/>
                    </a:p>
                  </a:txBody>
                  <a:tcPr marL="91425" marR="91425" marT="91425" marB="91425"/>
                </a:tc>
                <a:tc>
                  <a:txBody>
                    <a:bodyPr/>
                    <a:lstStyle/>
                    <a:p>
                      <a:pPr marL="0" lvl="0" indent="0" algn="l" rtl="0">
                        <a:spcBef>
                          <a:spcPts val="0"/>
                        </a:spcBef>
                        <a:spcAft>
                          <a:spcPts val="0"/>
                        </a:spcAft>
                        <a:buNone/>
                      </a:pPr>
                      <a:r>
                        <a:rPr lang="en"/>
                        <a:t>0.3775</a:t>
                      </a:r>
                      <a:endParaRPr/>
                    </a:p>
                  </a:txBody>
                  <a:tcPr marL="91425" marR="91425" marT="91425" marB="91425"/>
                </a:tc>
                <a:tc>
                  <a:txBody>
                    <a:bodyPr/>
                    <a:lstStyle/>
                    <a:p>
                      <a:pPr marL="0" lvl="0" indent="0" algn="l" rtl="0">
                        <a:spcBef>
                          <a:spcPts val="0"/>
                        </a:spcBef>
                        <a:spcAft>
                          <a:spcPts val="0"/>
                        </a:spcAft>
                        <a:buNone/>
                      </a:pPr>
                      <a:r>
                        <a:rPr lang="en"/>
                        <a:t>0.4321</a:t>
                      </a:r>
                      <a:endParaRPr/>
                    </a:p>
                  </a:txBody>
                  <a:tcPr marL="91425" marR="91425" marT="91425" marB="91425"/>
                </a:tc>
                <a:extLst>
                  <a:ext uri="{0D108BD9-81ED-4DB2-BD59-A6C34878D82A}">
                    <a16:rowId xmlns:a16="http://schemas.microsoft.com/office/drawing/2014/main" val="10001"/>
                  </a:ext>
                </a:extLst>
              </a:tr>
              <a:tr h="420350">
                <a:tc>
                  <a:txBody>
                    <a:bodyPr/>
                    <a:lstStyle/>
                    <a:p>
                      <a:pPr marL="0" lvl="0" indent="0" algn="l" rtl="0">
                        <a:spcBef>
                          <a:spcPts val="0"/>
                        </a:spcBef>
                        <a:spcAft>
                          <a:spcPts val="0"/>
                        </a:spcAft>
                        <a:buNone/>
                      </a:pPr>
                      <a:r>
                        <a:rPr lang="en" b="1"/>
                        <a:t>U-Net ML Bands</a:t>
                      </a:r>
                      <a:endParaRPr b="1"/>
                    </a:p>
                  </a:txBody>
                  <a:tcPr marL="91425" marR="91425" marT="91425" marB="91425"/>
                </a:tc>
                <a:tc>
                  <a:txBody>
                    <a:bodyPr/>
                    <a:lstStyle/>
                    <a:p>
                      <a:pPr marL="0" lvl="0" indent="0" algn="l" rtl="0">
                        <a:spcBef>
                          <a:spcPts val="0"/>
                        </a:spcBef>
                        <a:spcAft>
                          <a:spcPts val="0"/>
                        </a:spcAft>
                        <a:buNone/>
                      </a:pPr>
                      <a:r>
                        <a:rPr lang="en"/>
                        <a:t>0.6420</a:t>
                      </a:r>
                      <a:endParaRPr/>
                    </a:p>
                  </a:txBody>
                  <a:tcPr marL="91425" marR="91425" marT="91425" marB="91425"/>
                </a:tc>
                <a:tc>
                  <a:txBody>
                    <a:bodyPr/>
                    <a:lstStyle/>
                    <a:p>
                      <a:pPr marL="0" lvl="0" indent="0" algn="l" rtl="0">
                        <a:spcBef>
                          <a:spcPts val="0"/>
                        </a:spcBef>
                        <a:spcAft>
                          <a:spcPts val="0"/>
                        </a:spcAft>
                        <a:buNone/>
                      </a:pPr>
                      <a:r>
                        <a:rPr lang="en"/>
                        <a:t>0.3797</a:t>
                      </a:r>
                      <a:endParaRPr/>
                    </a:p>
                  </a:txBody>
                  <a:tcPr marL="91425" marR="91425" marT="91425" marB="91425"/>
                </a:tc>
                <a:tc>
                  <a:txBody>
                    <a:bodyPr/>
                    <a:lstStyle/>
                    <a:p>
                      <a:pPr marL="0" lvl="0" indent="0" algn="l" rtl="0">
                        <a:spcBef>
                          <a:spcPts val="0"/>
                        </a:spcBef>
                        <a:spcAft>
                          <a:spcPts val="0"/>
                        </a:spcAft>
                        <a:buNone/>
                      </a:pPr>
                      <a:r>
                        <a:rPr lang="en"/>
                        <a:t>0.4221</a:t>
                      </a:r>
                      <a:endParaRPr/>
                    </a:p>
                  </a:txBody>
                  <a:tcPr marL="91425" marR="91425" marT="91425" marB="91425"/>
                </a:tc>
                <a:extLst>
                  <a:ext uri="{0D108BD9-81ED-4DB2-BD59-A6C34878D82A}">
                    <a16:rowId xmlns:a16="http://schemas.microsoft.com/office/drawing/2014/main" val="10002"/>
                  </a:ext>
                </a:extLst>
              </a:tr>
              <a:tr h="420350">
                <a:tc>
                  <a:txBody>
                    <a:bodyPr/>
                    <a:lstStyle/>
                    <a:p>
                      <a:pPr marL="0" lvl="0" indent="0" algn="l" rtl="0">
                        <a:spcBef>
                          <a:spcPts val="0"/>
                        </a:spcBef>
                        <a:spcAft>
                          <a:spcPts val="0"/>
                        </a:spcAft>
                        <a:buNone/>
                      </a:pPr>
                      <a:r>
                        <a:rPr lang="en" b="1"/>
                        <a:t>Segformer Common Bands</a:t>
                      </a:r>
                      <a:endParaRPr b="1"/>
                    </a:p>
                  </a:txBody>
                  <a:tcPr marL="91425" marR="91425" marT="91425" marB="91425"/>
                </a:tc>
                <a:tc>
                  <a:txBody>
                    <a:bodyPr/>
                    <a:lstStyle/>
                    <a:p>
                      <a:pPr marL="0" lvl="0" indent="0" algn="l" rtl="0">
                        <a:spcBef>
                          <a:spcPts val="0"/>
                        </a:spcBef>
                        <a:spcAft>
                          <a:spcPts val="0"/>
                        </a:spcAft>
                        <a:buNone/>
                      </a:pPr>
                      <a:r>
                        <a:rPr lang="en"/>
                        <a:t>0.6603</a:t>
                      </a:r>
                      <a:endParaRPr/>
                    </a:p>
                  </a:txBody>
                  <a:tcPr marL="91425" marR="91425" marT="91425" marB="91425"/>
                </a:tc>
                <a:tc>
                  <a:txBody>
                    <a:bodyPr/>
                    <a:lstStyle/>
                    <a:p>
                      <a:pPr marL="0" lvl="0" indent="0" algn="l" rtl="0">
                        <a:spcBef>
                          <a:spcPts val="0"/>
                        </a:spcBef>
                        <a:spcAft>
                          <a:spcPts val="0"/>
                        </a:spcAft>
                        <a:buNone/>
                      </a:pPr>
                      <a:r>
                        <a:rPr lang="en"/>
                        <a:t>0.3363</a:t>
                      </a:r>
                      <a:endParaRPr/>
                    </a:p>
                  </a:txBody>
                  <a:tcPr marL="91425" marR="91425" marT="91425" marB="91425"/>
                </a:tc>
                <a:tc>
                  <a:txBody>
                    <a:bodyPr/>
                    <a:lstStyle/>
                    <a:p>
                      <a:pPr marL="0" lvl="0" indent="0" algn="l" rtl="0">
                        <a:spcBef>
                          <a:spcPts val="0"/>
                        </a:spcBef>
                        <a:spcAft>
                          <a:spcPts val="0"/>
                        </a:spcAft>
                        <a:buNone/>
                      </a:pPr>
                      <a:r>
                        <a:rPr lang="en"/>
                        <a:t>0.4494</a:t>
                      </a:r>
                      <a:endParaRPr/>
                    </a:p>
                  </a:txBody>
                  <a:tcPr marL="91425" marR="91425" marT="91425" marB="91425"/>
                </a:tc>
                <a:extLst>
                  <a:ext uri="{0D108BD9-81ED-4DB2-BD59-A6C34878D82A}">
                    <a16:rowId xmlns:a16="http://schemas.microsoft.com/office/drawing/2014/main" val="10003"/>
                  </a:ext>
                </a:extLst>
              </a:tr>
              <a:tr h="420350">
                <a:tc>
                  <a:txBody>
                    <a:bodyPr/>
                    <a:lstStyle/>
                    <a:p>
                      <a:pPr marL="0" lvl="0" indent="0" algn="l" rtl="0">
                        <a:spcBef>
                          <a:spcPts val="0"/>
                        </a:spcBef>
                        <a:spcAft>
                          <a:spcPts val="0"/>
                        </a:spcAft>
                        <a:buNone/>
                      </a:pPr>
                      <a:r>
                        <a:rPr lang="en" b="1"/>
                        <a:t>Segformer ML Bands</a:t>
                      </a:r>
                      <a:endParaRPr b="1"/>
                    </a:p>
                  </a:txBody>
                  <a:tcPr marL="91425" marR="91425" marT="91425" marB="91425"/>
                </a:tc>
                <a:tc>
                  <a:txBody>
                    <a:bodyPr/>
                    <a:lstStyle/>
                    <a:p>
                      <a:pPr marL="0" lvl="0" indent="0" algn="l" rtl="0">
                        <a:spcBef>
                          <a:spcPts val="0"/>
                        </a:spcBef>
                        <a:spcAft>
                          <a:spcPts val="0"/>
                        </a:spcAft>
                        <a:buNone/>
                      </a:pPr>
                      <a:r>
                        <a:rPr lang="en"/>
                        <a:t>0.6861</a:t>
                      </a:r>
                      <a:endParaRPr/>
                    </a:p>
                  </a:txBody>
                  <a:tcPr marL="91425" marR="91425" marT="91425" marB="91425"/>
                </a:tc>
                <a:tc>
                  <a:txBody>
                    <a:bodyPr/>
                    <a:lstStyle/>
                    <a:p>
                      <a:pPr marL="0" lvl="0" indent="0" algn="l" rtl="0">
                        <a:spcBef>
                          <a:spcPts val="0"/>
                        </a:spcBef>
                        <a:spcAft>
                          <a:spcPts val="0"/>
                        </a:spcAft>
                        <a:buNone/>
                      </a:pPr>
                      <a:r>
                        <a:rPr lang="en"/>
                        <a:t>0.3735</a:t>
                      </a:r>
                      <a:endParaRPr/>
                    </a:p>
                  </a:txBody>
                  <a:tcPr marL="91425" marR="91425" marT="91425" marB="91425"/>
                </a:tc>
                <a:tc>
                  <a:txBody>
                    <a:bodyPr/>
                    <a:lstStyle/>
                    <a:p>
                      <a:pPr marL="0" lvl="0" indent="0" algn="l" rtl="0">
                        <a:spcBef>
                          <a:spcPts val="0"/>
                        </a:spcBef>
                        <a:spcAft>
                          <a:spcPts val="0"/>
                        </a:spcAft>
                        <a:buNone/>
                      </a:pPr>
                      <a:r>
                        <a:rPr lang="en"/>
                        <a:t>0.4870</a:t>
                      </a:r>
                      <a:endParaRPr/>
                    </a:p>
                  </a:txBody>
                  <a:tcPr marL="91425" marR="91425" marT="91425" marB="91425"/>
                </a:tc>
                <a:extLst>
                  <a:ext uri="{0D108BD9-81ED-4DB2-BD59-A6C34878D82A}">
                    <a16:rowId xmlns:a16="http://schemas.microsoft.com/office/drawing/2014/main" val="10004"/>
                  </a:ext>
                </a:extLst>
              </a:tr>
            </a:tbl>
          </a:graphicData>
        </a:graphic>
      </p:graphicFrame>
      <p:sp>
        <p:nvSpPr>
          <p:cNvPr id="704" name="Google Shape;704;p56"/>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solidFill>
                  <a:srgbClr val="FFF9F3"/>
                </a:solidFill>
              </a:rPr>
              <a:t>32</a:t>
            </a:fld>
            <a:endParaRPr>
              <a:solidFill>
                <a:srgbClr val="FFF9F3"/>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708"/>
        <p:cNvGrpSpPr/>
        <p:nvPr/>
      </p:nvGrpSpPr>
      <p:grpSpPr>
        <a:xfrm>
          <a:off x="0" y="0"/>
          <a:ext cx="0" cy="0"/>
          <a:chOff x="0" y="0"/>
          <a:chExt cx="0" cy="0"/>
        </a:xfrm>
      </p:grpSpPr>
      <p:sp>
        <p:nvSpPr>
          <p:cNvPr id="709" name="Google Shape;709;p57"/>
          <p:cNvSpPr/>
          <p:nvPr/>
        </p:nvSpPr>
        <p:spPr>
          <a:xfrm>
            <a:off x="5873172" y="76200"/>
            <a:ext cx="3270987" cy="5143747"/>
          </a:xfrm>
          <a:custGeom>
            <a:avLst/>
            <a:gdLst/>
            <a:ahLst/>
            <a:cxnLst/>
            <a:rect l="l" t="t" r="r" b="b"/>
            <a:pathLst>
              <a:path w="1013474" h="1593725" extrusionOk="0">
                <a:moveTo>
                  <a:pt x="0" y="0"/>
                </a:moveTo>
                <a:lnTo>
                  <a:pt x="1013474" y="0"/>
                </a:lnTo>
                <a:lnTo>
                  <a:pt x="1013474" y="1593725"/>
                </a:lnTo>
                <a:lnTo>
                  <a:pt x="0" y="1593725"/>
                </a:lnTo>
                <a:close/>
              </a:path>
            </a:pathLst>
          </a:custGeom>
          <a:blipFill rotWithShape="1">
            <a:blip r:embed="rId3">
              <a:alphaModFix/>
            </a:blip>
            <a:stretch>
              <a:fillRect l="-67935" r="-67935"/>
            </a:stretch>
          </a:blipFill>
          <a:ln>
            <a:noFill/>
          </a:ln>
        </p:spPr>
        <p:txBody>
          <a:bodyPr/>
          <a:lstStyle/>
          <a:p>
            <a:endParaRPr lang="en-CA"/>
          </a:p>
        </p:txBody>
      </p:sp>
      <p:grpSp>
        <p:nvGrpSpPr>
          <p:cNvPr id="710" name="Google Shape;710;p57"/>
          <p:cNvGrpSpPr/>
          <p:nvPr/>
        </p:nvGrpSpPr>
        <p:grpSpPr>
          <a:xfrm rot="-5400000">
            <a:off x="4237783" y="-4433940"/>
            <a:ext cx="641304" cy="9439392"/>
            <a:chOff x="0" y="-28575"/>
            <a:chExt cx="337813" cy="4972288"/>
          </a:xfrm>
        </p:grpSpPr>
        <p:sp>
          <p:nvSpPr>
            <p:cNvPr id="711" name="Google Shape;711;p57"/>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712" name="Google Shape;712;p57"/>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713" name="Google Shape;713;p57"/>
          <p:cNvGrpSpPr/>
          <p:nvPr/>
        </p:nvGrpSpPr>
        <p:grpSpPr>
          <a:xfrm rot="-5400000">
            <a:off x="8185285" y="42434"/>
            <a:ext cx="402074" cy="486640"/>
            <a:chOff x="0" y="-28575"/>
            <a:chExt cx="211796" cy="256342"/>
          </a:xfrm>
        </p:grpSpPr>
        <p:sp>
          <p:nvSpPr>
            <p:cNvPr id="714" name="Google Shape;714;p57"/>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715" name="Google Shape;715;p57"/>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716" name="Google Shape;716;p57"/>
          <p:cNvGrpSpPr/>
          <p:nvPr/>
        </p:nvGrpSpPr>
        <p:grpSpPr>
          <a:xfrm rot="-5400000">
            <a:off x="4224219" y="436286"/>
            <a:ext cx="641317" cy="9439579"/>
            <a:chOff x="0" y="-28575"/>
            <a:chExt cx="337813" cy="4972288"/>
          </a:xfrm>
        </p:grpSpPr>
        <p:sp>
          <p:nvSpPr>
            <p:cNvPr id="717" name="Google Shape;717;p57"/>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718" name="Google Shape;718;p57"/>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719" name="Google Shape;719;p57"/>
          <p:cNvSpPr txBox="1"/>
          <p:nvPr/>
        </p:nvSpPr>
        <p:spPr>
          <a:xfrm>
            <a:off x="514350" y="1444642"/>
            <a:ext cx="2916485" cy="725488"/>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b="0" i="0" u="none" strike="noStrike" cap="none">
                <a:solidFill>
                  <a:srgbClr val="5D5340"/>
                </a:solidFill>
                <a:latin typeface="Anton"/>
                <a:ea typeface="Anton"/>
                <a:cs typeface="Anton"/>
                <a:sym typeface="Anton"/>
              </a:rPr>
              <a:t>CONCLUSION</a:t>
            </a:r>
            <a:endParaRPr sz="700"/>
          </a:p>
        </p:txBody>
      </p:sp>
      <p:sp>
        <p:nvSpPr>
          <p:cNvPr id="720" name="Google Shape;720;p57"/>
          <p:cNvSpPr txBox="1"/>
          <p:nvPr/>
        </p:nvSpPr>
        <p:spPr>
          <a:xfrm>
            <a:off x="514350" y="2225023"/>
            <a:ext cx="5194800" cy="1970100"/>
          </a:xfrm>
          <a:prstGeom prst="rect">
            <a:avLst/>
          </a:prstGeom>
          <a:noFill/>
          <a:ln>
            <a:noFill/>
          </a:ln>
        </p:spPr>
        <p:txBody>
          <a:bodyPr spcFirstLastPara="1" wrap="square" lIns="0" tIns="0" rIns="0" bIns="0" anchor="t" anchorCtr="0">
            <a:spAutoFit/>
          </a:bodyPr>
          <a:lstStyle/>
          <a:p>
            <a:pPr marL="457200" lvl="0" indent="-330200" algn="l" rtl="0">
              <a:lnSpc>
                <a:spcPct val="140000"/>
              </a:lnSpc>
              <a:spcBef>
                <a:spcPts val="0"/>
              </a:spcBef>
              <a:spcAft>
                <a:spcPts val="0"/>
              </a:spcAft>
              <a:buClr>
                <a:srgbClr val="5D5340"/>
              </a:buClr>
              <a:buSzPts val="1600"/>
              <a:buChar char="●"/>
            </a:pPr>
            <a:r>
              <a:rPr lang="en" sz="1600">
                <a:solidFill>
                  <a:schemeClr val="dk1"/>
                </a:solidFill>
              </a:rPr>
              <a:t>Selecting the right bands can lead to better accuracy and Dice Score</a:t>
            </a:r>
            <a:endParaRPr sz="1600">
              <a:solidFill>
                <a:schemeClr val="dk1"/>
              </a:solidFill>
            </a:endParaRPr>
          </a:p>
          <a:p>
            <a:pPr marL="457200" lvl="0" indent="0" algn="l" rtl="0">
              <a:lnSpc>
                <a:spcPct val="140000"/>
              </a:lnSpc>
              <a:spcBef>
                <a:spcPts val="0"/>
              </a:spcBef>
              <a:spcAft>
                <a:spcPts val="0"/>
              </a:spcAft>
              <a:buNone/>
            </a:pPr>
            <a:endParaRPr sz="1600">
              <a:solidFill>
                <a:schemeClr val="dk1"/>
              </a:solidFill>
            </a:endParaRPr>
          </a:p>
          <a:p>
            <a:pPr marL="457200" lvl="0" indent="-330200" algn="l" rtl="0">
              <a:lnSpc>
                <a:spcPct val="140000"/>
              </a:lnSpc>
              <a:spcBef>
                <a:spcPts val="0"/>
              </a:spcBef>
              <a:spcAft>
                <a:spcPts val="0"/>
              </a:spcAft>
              <a:buClr>
                <a:schemeClr val="dk1"/>
              </a:buClr>
              <a:buSzPts val="1600"/>
              <a:buChar char="●"/>
            </a:pPr>
            <a:r>
              <a:rPr lang="en" sz="1600">
                <a:solidFill>
                  <a:schemeClr val="dk1"/>
                </a:solidFill>
              </a:rPr>
              <a:t>SegFormer can achieve better accuracy, mean IoU, and Dice Coefficient than U-Net</a:t>
            </a:r>
            <a:endParaRPr sz="1600">
              <a:solidFill>
                <a:schemeClr val="dk1"/>
              </a:solidFill>
            </a:endParaRPr>
          </a:p>
          <a:p>
            <a:pPr marL="457200" marR="0" lvl="0" indent="0" algn="l" rtl="0">
              <a:lnSpc>
                <a:spcPct val="140000"/>
              </a:lnSpc>
              <a:spcBef>
                <a:spcPts val="0"/>
              </a:spcBef>
              <a:spcAft>
                <a:spcPts val="0"/>
              </a:spcAft>
              <a:buNone/>
            </a:pPr>
            <a:endParaRPr sz="1600">
              <a:solidFill>
                <a:srgbClr val="5D5340"/>
              </a:solidFill>
            </a:endParaRPr>
          </a:p>
        </p:txBody>
      </p:sp>
      <p:sp>
        <p:nvSpPr>
          <p:cNvPr id="721" name="Google Shape;721;p57"/>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722" name="Google Shape;722;p57"/>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723" name="Google Shape;723;p57"/>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727"/>
        <p:cNvGrpSpPr/>
        <p:nvPr/>
      </p:nvGrpSpPr>
      <p:grpSpPr>
        <a:xfrm>
          <a:off x="0" y="0"/>
          <a:ext cx="0" cy="0"/>
          <a:chOff x="0" y="0"/>
          <a:chExt cx="0" cy="0"/>
        </a:xfrm>
      </p:grpSpPr>
      <p:sp>
        <p:nvSpPr>
          <p:cNvPr id="728" name="Google Shape;728;p58"/>
          <p:cNvSpPr/>
          <p:nvPr/>
        </p:nvSpPr>
        <p:spPr>
          <a:xfrm>
            <a:off x="0" y="0"/>
            <a:ext cx="2181747" cy="5143500"/>
          </a:xfrm>
          <a:custGeom>
            <a:avLst/>
            <a:gdLst/>
            <a:ahLst/>
            <a:cxnLst/>
            <a:rect l="l" t="t" r="r" b="b"/>
            <a:pathLst>
              <a:path w="676019" h="1593725" extrusionOk="0">
                <a:moveTo>
                  <a:pt x="0" y="0"/>
                </a:moveTo>
                <a:lnTo>
                  <a:pt x="676019" y="0"/>
                </a:lnTo>
                <a:lnTo>
                  <a:pt x="676019" y="1593725"/>
                </a:lnTo>
                <a:lnTo>
                  <a:pt x="0" y="1593725"/>
                </a:lnTo>
                <a:close/>
              </a:path>
            </a:pathLst>
          </a:custGeom>
          <a:blipFill rotWithShape="1">
            <a:blip r:embed="rId3">
              <a:alphaModFix/>
            </a:blip>
            <a:stretch>
              <a:fillRect l="-75628" r="-178190"/>
            </a:stretch>
          </a:blipFill>
          <a:ln>
            <a:noFill/>
          </a:ln>
        </p:spPr>
        <p:txBody>
          <a:bodyPr/>
          <a:lstStyle/>
          <a:p>
            <a:endParaRPr lang="en-CA"/>
          </a:p>
        </p:txBody>
      </p:sp>
      <p:grpSp>
        <p:nvGrpSpPr>
          <p:cNvPr id="729" name="Google Shape;729;p58"/>
          <p:cNvGrpSpPr/>
          <p:nvPr/>
        </p:nvGrpSpPr>
        <p:grpSpPr>
          <a:xfrm rot="-5400000">
            <a:off x="4237783" y="-4433940"/>
            <a:ext cx="641304" cy="9439392"/>
            <a:chOff x="0" y="-28575"/>
            <a:chExt cx="337813" cy="4972288"/>
          </a:xfrm>
        </p:grpSpPr>
        <p:sp>
          <p:nvSpPr>
            <p:cNvPr id="730" name="Google Shape;730;p58"/>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731" name="Google Shape;731;p58"/>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732" name="Google Shape;732;p58"/>
          <p:cNvGrpSpPr/>
          <p:nvPr/>
        </p:nvGrpSpPr>
        <p:grpSpPr>
          <a:xfrm rot="-5400000">
            <a:off x="8185285" y="42434"/>
            <a:ext cx="402074" cy="486640"/>
            <a:chOff x="0" y="-28575"/>
            <a:chExt cx="211796" cy="256342"/>
          </a:xfrm>
        </p:grpSpPr>
        <p:sp>
          <p:nvSpPr>
            <p:cNvPr id="733" name="Google Shape;733;p58"/>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734" name="Google Shape;734;p58"/>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735" name="Google Shape;735;p58"/>
          <p:cNvGrpSpPr/>
          <p:nvPr/>
        </p:nvGrpSpPr>
        <p:grpSpPr>
          <a:xfrm rot="-5400000">
            <a:off x="4224219" y="436286"/>
            <a:ext cx="641317" cy="9439579"/>
            <a:chOff x="0" y="-28575"/>
            <a:chExt cx="337813" cy="4972288"/>
          </a:xfrm>
        </p:grpSpPr>
        <p:sp>
          <p:nvSpPr>
            <p:cNvPr id="736" name="Google Shape;736;p58"/>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2B3425"/>
            </a:solidFill>
            <a:ln>
              <a:noFill/>
            </a:ln>
          </p:spPr>
          <p:txBody>
            <a:bodyPr/>
            <a:lstStyle/>
            <a:p>
              <a:endParaRPr lang="en-CA"/>
            </a:p>
          </p:txBody>
        </p:sp>
        <p:sp>
          <p:nvSpPr>
            <p:cNvPr id="737" name="Google Shape;737;p58"/>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738" name="Google Shape;738;p58"/>
          <p:cNvSpPr txBox="1"/>
          <p:nvPr/>
        </p:nvSpPr>
        <p:spPr>
          <a:xfrm>
            <a:off x="2519300" y="2234600"/>
            <a:ext cx="6319800" cy="1554600"/>
          </a:xfrm>
          <a:prstGeom prst="rect">
            <a:avLst/>
          </a:prstGeom>
          <a:noFill/>
          <a:ln>
            <a:noFill/>
          </a:ln>
        </p:spPr>
        <p:txBody>
          <a:bodyPr spcFirstLastPara="1" wrap="square" lIns="0" tIns="0" rIns="0" bIns="0" anchor="t" anchorCtr="0">
            <a:spAutoFit/>
          </a:bodyPr>
          <a:lstStyle/>
          <a:p>
            <a:pPr marL="0" lvl="0" indent="0" algn="l" rtl="0">
              <a:lnSpc>
                <a:spcPct val="140000"/>
              </a:lnSpc>
              <a:spcBef>
                <a:spcPts val="0"/>
              </a:spcBef>
              <a:spcAft>
                <a:spcPts val="0"/>
              </a:spcAft>
              <a:buNone/>
            </a:pPr>
            <a:endParaRPr sz="700">
              <a:solidFill>
                <a:schemeClr val="dk1"/>
              </a:solidFill>
            </a:endParaRPr>
          </a:p>
          <a:p>
            <a:pPr marL="457200" lvl="0" indent="-381000" algn="l" rtl="0">
              <a:lnSpc>
                <a:spcPct val="140000"/>
              </a:lnSpc>
              <a:spcBef>
                <a:spcPts val="0"/>
              </a:spcBef>
              <a:spcAft>
                <a:spcPts val="0"/>
              </a:spcAft>
              <a:buClr>
                <a:srgbClr val="414B3B"/>
              </a:buClr>
              <a:buSzPts val="2400"/>
              <a:buChar char="●"/>
            </a:pPr>
            <a:r>
              <a:rPr lang="en" sz="2400" b="1">
                <a:solidFill>
                  <a:srgbClr val="414B3B"/>
                </a:solidFill>
              </a:rPr>
              <a:t>Evaluate Across different years</a:t>
            </a:r>
            <a:endParaRPr sz="2400" b="1">
              <a:solidFill>
                <a:srgbClr val="414B3B"/>
              </a:solidFill>
            </a:endParaRPr>
          </a:p>
          <a:p>
            <a:pPr marL="457200" marR="0" lvl="0" indent="-381000" algn="l" rtl="0">
              <a:lnSpc>
                <a:spcPct val="140000"/>
              </a:lnSpc>
              <a:spcBef>
                <a:spcPts val="0"/>
              </a:spcBef>
              <a:spcAft>
                <a:spcPts val="0"/>
              </a:spcAft>
              <a:buClr>
                <a:srgbClr val="414B3B"/>
              </a:buClr>
              <a:buSzPts val="2400"/>
              <a:buChar char="●"/>
            </a:pPr>
            <a:r>
              <a:rPr lang="en" sz="2400" b="1">
                <a:solidFill>
                  <a:srgbClr val="414B3B"/>
                </a:solidFill>
              </a:rPr>
              <a:t>Try Deeplab or U-Net++</a:t>
            </a:r>
            <a:endParaRPr sz="2400" b="1">
              <a:solidFill>
                <a:srgbClr val="414B3B"/>
              </a:solidFill>
            </a:endParaRPr>
          </a:p>
          <a:p>
            <a:pPr marL="457200" marR="0" lvl="0" indent="-381000" algn="l" rtl="0">
              <a:lnSpc>
                <a:spcPct val="140000"/>
              </a:lnSpc>
              <a:spcBef>
                <a:spcPts val="0"/>
              </a:spcBef>
              <a:spcAft>
                <a:spcPts val="0"/>
              </a:spcAft>
              <a:buClr>
                <a:srgbClr val="414B3B"/>
              </a:buClr>
              <a:buSzPts val="2400"/>
              <a:buChar char="●"/>
            </a:pPr>
            <a:r>
              <a:rPr lang="en" sz="2400" b="1">
                <a:solidFill>
                  <a:srgbClr val="414B3B"/>
                </a:solidFill>
              </a:rPr>
              <a:t>Generalize to other regions/crop types</a:t>
            </a:r>
            <a:endParaRPr sz="2400" b="1">
              <a:solidFill>
                <a:srgbClr val="414B3B"/>
              </a:solidFill>
            </a:endParaRPr>
          </a:p>
        </p:txBody>
      </p:sp>
      <p:sp>
        <p:nvSpPr>
          <p:cNvPr id="739" name="Google Shape;739;p58"/>
          <p:cNvSpPr txBox="1"/>
          <p:nvPr/>
        </p:nvSpPr>
        <p:spPr>
          <a:xfrm>
            <a:off x="2728846" y="1236338"/>
            <a:ext cx="41679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a:solidFill>
                  <a:srgbClr val="414B3B"/>
                </a:solidFill>
                <a:latin typeface="Anton"/>
                <a:ea typeface="Anton"/>
                <a:cs typeface="Anton"/>
                <a:sym typeface="Anton"/>
              </a:rPr>
              <a:t>FUTURE WORK</a:t>
            </a:r>
            <a:endParaRPr sz="700"/>
          </a:p>
        </p:txBody>
      </p:sp>
      <p:sp>
        <p:nvSpPr>
          <p:cNvPr id="740" name="Google Shape;740;p58"/>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741" name="Google Shape;741;p58"/>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742" name="Google Shape;742;p58"/>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34</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192"/>
        <p:cNvGrpSpPr/>
        <p:nvPr/>
      </p:nvGrpSpPr>
      <p:grpSpPr>
        <a:xfrm>
          <a:off x="0" y="0"/>
          <a:ext cx="0" cy="0"/>
          <a:chOff x="0" y="0"/>
          <a:chExt cx="0" cy="0"/>
        </a:xfrm>
      </p:grpSpPr>
      <p:sp>
        <p:nvSpPr>
          <p:cNvPr id="193" name="Google Shape;193;p28"/>
          <p:cNvSpPr txBox="1"/>
          <p:nvPr/>
        </p:nvSpPr>
        <p:spPr>
          <a:xfrm>
            <a:off x="514350" y="1129125"/>
            <a:ext cx="8172000" cy="4773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3100">
                <a:solidFill>
                  <a:srgbClr val="5D5340"/>
                </a:solidFill>
                <a:latin typeface="Anton"/>
                <a:ea typeface="Anton"/>
                <a:cs typeface="Anton"/>
                <a:sym typeface="Anton"/>
              </a:rPr>
              <a:t>Literature Review: Challenges in Crop Segmentation</a:t>
            </a:r>
            <a:endParaRPr sz="3100"/>
          </a:p>
        </p:txBody>
      </p:sp>
      <p:sp>
        <p:nvSpPr>
          <p:cNvPr id="194" name="Google Shape;194;p28"/>
          <p:cNvSpPr txBox="1"/>
          <p:nvPr/>
        </p:nvSpPr>
        <p:spPr>
          <a:xfrm>
            <a:off x="514350" y="1943294"/>
            <a:ext cx="8115300" cy="1077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sz="700"/>
          </a:p>
        </p:txBody>
      </p:sp>
      <p:grpSp>
        <p:nvGrpSpPr>
          <p:cNvPr id="195" name="Google Shape;195;p28"/>
          <p:cNvGrpSpPr/>
          <p:nvPr/>
        </p:nvGrpSpPr>
        <p:grpSpPr>
          <a:xfrm>
            <a:off x="4893462" y="1966638"/>
            <a:ext cx="3792979" cy="2915471"/>
            <a:chOff x="0" y="-28575"/>
            <a:chExt cx="1997987" cy="578788"/>
          </a:xfrm>
        </p:grpSpPr>
        <p:sp>
          <p:nvSpPr>
            <p:cNvPr id="196" name="Google Shape;196;p28"/>
            <p:cNvSpPr/>
            <p:nvPr/>
          </p:nvSpPr>
          <p:spPr>
            <a:xfrm>
              <a:off x="0" y="0"/>
              <a:ext cx="1997987" cy="550213"/>
            </a:xfrm>
            <a:custGeom>
              <a:avLst/>
              <a:gdLst/>
              <a:ahLst/>
              <a:cxnLst/>
              <a:rect l="l" t="t" r="r" b="b"/>
              <a:pathLst>
                <a:path w="1997987" h="550213" extrusionOk="0">
                  <a:moveTo>
                    <a:pt x="52048" y="0"/>
                  </a:moveTo>
                  <a:lnTo>
                    <a:pt x="1945939" y="0"/>
                  </a:lnTo>
                  <a:cubicBezTo>
                    <a:pt x="1974684" y="0"/>
                    <a:pt x="1997987" y="23302"/>
                    <a:pt x="1997987" y="52048"/>
                  </a:cubicBezTo>
                  <a:lnTo>
                    <a:pt x="1997987" y="498165"/>
                  </a:lnTo>
                  <a:cubicBezTo>
                    <a:pt x="1997987" y="526910"/>
                    <a:pt x="1974684" y="550213"/>
                    <a:pt x="1945939" y="550213"/>
                  </a:cubicBezTo>
                  <a:lnTo>
                    <a:pt x="52048" y="550213"/>
                  </a:lnTo>
                  <a:cubicBezTo>
                    <a:pt x="23302" y="550213"/>
                    <a:pt x="0" y="526910"/>
                    <a:pt x="0" y="498165"/>
                  </a:cubicBezTo>
                  <a:lnTo>
                    <a:pt x="0" y="52048"/>
                  </a:lnTo>
                  <a:cubicBezTo>
                    <a:pt x="0" y="23302"/>
                    <a:pt x="23302" y="0"/>
                    <a:pt x="52048" y="0"/>
                  </a:cubicBezTo>
                  <a:close/>
                </a:path>
              </a:pathLst>
            </a:custGeom>
            <a:solidFill>
              <a:srgbClr val="A7C396"/>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97" name="Google Shape;197;p28"/>
            <p:cNvSpPr txBox="1"/>
            <p:nvPr/>
          </p:nvSpPr>
          <p:spPr>
            <a:xfrm>
              <a:off x="0" y="-28575"/>
              <a:ext cx="1997987" cy="578788"/>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198" name="Google Shape;198;p28"/>
          <p:cNvSpPr txBox="1"/>
          <p:nvPr/>
        </p:nvSpPr>
        <p:spPr>
          <a:xfrm>
            <a:off x="5043060" y="2272977"/>
            <a:ext cx="3493800" cy="2829000"/>
          </a:xfrm>
          <a:prstGeom prst="rect">
            <a:avLst/>
          </a:prstGeom>
          <a:noFill/>
          <a:ln>
            <a:noFill/>
          </a:ln>
        </p:spPr>
        <p:txBody>
          <a:bodyPr spcFirstLastPara="1" wrap="square" lIns="0" tIns="0" rIns="0" bIns="0" anchor="t" anchorCtr="0">
            <a:spAutoFit/>
          </a:bodyPr>
          <a:lstStyle/>
          <a:p>
            <a:pPr marL="0" lvl="0" indent="0" algn="l" rtl="0">
              <a:lnSpc>
                <a:spcPct val="115000"/>
              </a:lnSpc>
              <a:spcBef>
                <a:spcPts val="1200"/>
              </a:spcBef>
              <a:spcAft>
                <a:spcPts val="0"/>
              </a:spcAft>
              <a:buClr>
                <a:schemeClr val="dk1"/>
              </a:buClr>
              <a:buSzPts val="1100"/>
              <a:buFont typeface="Arial"/>
              <a:buNone/>
            </a:pPr>
            <a:r>
              <a:rPr lang="en" sz="1200" b="1" i="1">
                <a:solidFill>
                  <a:schemeClr val="dk1"/>
                </a:solidFill>
              </a:rPr>
              <a:t>Use of Generic Bands:</a:t>
            </a:r>
            <a:endParaRPr sz="1200" b="1" i="1">
              <a:solidFill>
                <a:schemeClr val="dk1"/>
              </a:solidFill>
            </a:endParaRPr>
          </a:p>
          <a:p>
            <a:pPr marL="381000" marR="381000" lvl="0" indent="0" algn="l" rtl="0">
              <a:lnSpc>
                <a:spcPct val="115000"/>
              </a:lnSpc>
              <a:spcBef>
                <a:spcPts val="1200"/>
              </a:spcBef>
              <a:spcAft>
                <a:spcPts val="0"/>
              </a:spcAft>
              <a:buClr>
                <a:schemeClr val="dk1"/>
              </a:buClr>
              <a:buSzPts val="1100"/>
              <a:buFont typeface="Arial"/>
              <a:buNone/>
            </a:pPr>
            <a:r>
              <a:rPr lang="en" sz="1200">
                <a:solidFill>
                  <a:schemeClr val="dk1"/>
                </a:solidFill>
              </a:rPr>
              <a:t>Many studies still rely on commonly used bands such as B7, B8, B11, and WVP, which are often chosen due to their role in vegetation indices like NDVI. However, this generic selection may introduce redundancy and fail to capture the crop-specific spectral responses needed for precise segmentation (Zhang et al., 2021; Li et al., 2021).</a:t>
            </a:r>
            <a:endParaRPr sz="1200">
              <a:solidFill>
                <a:schemeClr val="dk1"/>
              </a:solidFill>
            </a:endParaRPr>
          </a:p>
          <a:p>
            <a:pPr marL="0" marR="0" lvl="0" indent="0" algn="l" rtl="0">
              <a:lnSpc>
                <a:spcPct val="140000"/>
              </a:lnSpc>
              <a:spcBef>
                <a:spcPts val="1200"/>
              </a:spcBef>
              <a:spcAft>
                <a:spcPts val="0"/>
              </a:spcAft>
              <a:buNone/>
            </a:pPr>
            <a:endParaRPr sz="1200">
              <a:solidFill>
                <a:schemeClr val="dk1"/>
              </a:solidFill>
            </a:endParaRPr>
          </a:p>
        </p:txBody>
      </p:sp>
      <p:sp>
        <p:nvSpPr>
          <p:cNvPr id="199" name="Google Shape;199;p28"/>
          <p:cNvSpPr txBox="1"/>
          <p:nvPr/>
        </p:nvSpPr>
        <p:spPr>
          <a:xfrm>
            <a:off x="4775329" y="1803900"/>
            <a:ext cx="2666100" cy="2925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900" b="1">
                <a:solidFill>
                  <a:srgbClr val="2B3425"/>
                </a:solidFill>
              </a:rPr>
              <a:t>Use of Generic Bands:</a:t>
            </a:r>
            <a:endParaRPr sz="700"/>
          </a:p>
        </p:txBody>
      </p:sp>
      <p:grpSp>
        <p:nvGrpSpPr>
          <p:cNvPr id="200" name="Google Shape;200;p28"/>
          <p:cNvGrpSpPr/>
          <p:nvPr/>
        </p:nvGrpSpPr>
        <p:grpSpPr>
          <a:xfrm rot="-5400000">
            <a:off x="4237783" y="-4433940"/>
            <a:ext cx="641304" cy="9439392"/>
            <a:chOff x="0" y="-28575"/>
            <a:chExt cx="337813" cy="4972288"/>
          </a:xfrm>
        </p:grpSpPr>
        <p:sp>
          <p:nvSpPr>
            <p:cNvPr id="201" name="Google Shape;201;p28"/>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202" name="Google Shape;202;p28"/>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03" name="Google Shape;203;p28"/>
          <p:cNvGrpSpPr/>
          <p:nvPr/>
        </p:nvGrpSpPr>
        <p:grpSpPr>
          <a:xfrm rot="-5400000">
            <a:off x="8185285" y="42434"/>
            <a:ext cx="402074" cy="486640"/>
            <a:chOff x="0" y="-28575"/>
            <a:chExt cx="211796" cy="256342"/>
          </a:xfrm>
        </p:grpSpPr>
        <p:sp>
          <p:nvSpPr>
            <p:cNvPr id="204" name="Google Shape;204;p28"/>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205" name="Google Shape;205;p28"/>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06" name="Google Shape;206;p28"/>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207" name="Google Shape;207;p28"/>
          <p:cNvSpPr txBox="1"/>
          <p:nvPr/>
        </p:nvSpPr>
        <p:spPr>
          <a:xfrm>
            <a:off x="8235756" y="162878"/>
            <a:ext cx="355500" cy="231000"/>
          </a:xfrm>
          <a:prstGeom prst="rect">
            <a:avLst/>
          </a:prstGeom>
          <a:noFill/>
          <a:ln>
            <a:noFill/>
          </a:ln>
        </p:spPr>
        <p:txBody>
          <a:bodyPr spcFirstLastPara="1" wrap="square" lIns="0" tIns="0" rIns="0" bIns="0" anchor="t" anchorCtr="0">
            <a:spAutoFit/>
          </a:bodyPr>
          <a:lstStyle/>
          <a:p>
            <a:pPr marL="0" marR="0" lvl="0" indent="0" algn="ctr" rtl="0">
              <a:lnSpc>
                <a:spcPct val="140012"/>
              </a:lnSpc>
              <a:spcBef>
                <a:spcPts val="0"/>
              </a:spcBef>
              <a:spcAft>
                <a:spcPts val="0"/>
              </a:spcAft>
              <a:buNone/>
            </a:pPr>
            <a:r>
              <a:rPr lang="en" sz="1500" b="1">
                <a:solidFill>
                  <a:srgbClr val="2B3425"/>
                </a:solidFill>
              </a:rPr>
              <a:t>4</a:t>
            </a:r>
            <a:endParaRPr sz="700"/>
          </a:p>
        </p:txBody>
      </p:sp>
      <p:sp>
        <p:nvSpPr>
          <p:cNvPr id="208" name="Google Shape;208;p28"/>
          <p:cNvSpPr/>
          <p:nvPr/>
        </p:nvSpPr>
        <p:spPr>
          <a:xfrm>
            <a:off x="632525" y="2094425"/>
            <a:ext cx="3791180" cy="1945003"/>
          </a:xfrm>
          <a:custGeom>
            <a:avLst/>
            <a:gdLst/>
            <a:ahLst/>
            <a:cxnLst/>
            <a:rect l="l" t="t" r="r" b="b"/>
            <a:pathLst>
              <a:path w="1997987" h="550213" extrusionOk="0">
                <a:moveTo>
                  <a:pt x="52048" y="0"/>
                </a:moveTo>
                <a:lnTo>
                  <a:pt x="1945939" y="0"/>
                </a:lnTo>
                <a:cubicBezTo>
                  <a:pt x="1974684" y="0"/>
                  <a:pt x="1997987" y="23302"/>
                  <a:pt x="1997987" y="52048"/>
                </a:cubicBezTo>
                <a:lnTo>
                  <a:pt x="1997987" y="498165"/>
                </a:lnTo>
                <a:cubicBezTo>
                  <a:pt x="1997987" y="526910"/>
                  <a:pt x="1974684" y="550213"/>
                  <a:pt x="1945939" y="550213"/>
                </a:cubicBezTo>
                <a:lnTo>
                  <a:pt x="52048" y="550213"/>
                </a:lnTo>
                <a:cubicBezTo>
                  <a:pt x="23302" y="550213"/>
                  <a:pt x="0" y="526910"/>
                  <a:pt x="0" y="498165"/>
                </a:cubicBezTo>
                <a:lnTo>
                  <a:pt x="0" y="52048"/>
                </a:lnTo>
                <a:cubicBezTo>
                  <a:pt x="0" y="23302"/>
                  <a:pt x="23302" y="0"/>
                  <a:pt x="52048" y="0"/>
                </a:cubicBezTo>
                <a:close/>
              </a:path>
            </a:pathLst>
          </a:custGeom>
          <a:solidFill>
            <a:srgbClr val="A7C396"/>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09" name="Google Shape;209;p28"/>
          <p:cNvSpPr txBox="1"/>
          <p:nvPr/>
        </p:nvSpPr>
        <p:spPr>
          <a:xfrm>
            <a:off x="782092" y="2272977"/>
            <a:ext cx="3493800" cy="1477800"/>
          </a:xfrm>
          <a:prstGeom prst="rect">
            <a:avLst/>
          </a:prstGeom>
          <a:noFill/>
          <a:ln>
            <a:noFill/>
          </a:ln>
        </p:spPr>
        <p:txBody>
          <a:bodyPr spcFirstLastPara="1" wrap="square" lIns="0" tIns="0" rIns="0" bIns="0" anchor="t" anchorCtr="0">
            <a:spAutoFit/>
          </a:bodyPr>
          <a:lstStyle/>
          <a:p>
            <a:pPr marL="0" lvl="0" indent="0" algn="l" rtl="0">
              <a:lnSpc>
                <a:spcPct val="140000"/>
              </a:lnSpc>
              <a:spcBef>
                <a:spcPts val="0"/>
              </a:spcBef>
              <a:spcAft>
                <a:spcPts val="0"/>
              </a:spcAft>
              <a:buSzPts val="1100"/>
              <a:buNone/>
            </a:pPr>
            <a:r>
              <a:rPr lang="en" sz="1200" b="1">
                <a:solidFill>
                  <a:schemeClr val="dk1"/>
                </a:solidFill>
              </a:rPr>
              <a:t>Spectral Overlap Between Crops:</a:t>
            </a:r>
            <a:endParaRPr sz="1200" b="1">
              <a:solidFill>
                <a:schemeClr val="dk1"/>
              </a:solidFill>
            </a:endParaRPr>
          </a:p>
          <a:p>
            <a:pPr marL="0" lvl="0" indent="0" algn="l" rtl="0">
              <a:lnSpc>
                <a:spcPct val="140000"/>
              </a:lnSpc>
              <a:spcBef>
                <a:spcPts val="0"/>
              </a:spcBef>
              <a:spcAft>
                <a:spcPts val="0"/>
              </a:spcAft>
              <a:buSzPts val="1100"/>
              <a:buNone/>
            </a:pPr>
            <a:br>
              <a:rPr lang="en" sz="1200">
                <a:solidFill>
                  <a:schemeClr val="dk1"/>
                </a:solidFill>
              </a:rPr>
            </a:br>
            <a:r>
              <a:rPr lang="en" sz="1200">
                <a:solidFill>
                  <a:schemeClr val="dk1"/>
                </a:solidFill>
              </a:rPr>
              <a:t>High inter-class spectral similarity and intra-class variability in multispectral satellite imagery pose significant challenges for accurate crop classification (Wu et al., 2022).</a:t>
            </a:r>
            <a:endParaRPr sz="1200" b="1">
              <a:solidFill>
                <a:schemeClr val="dk1"/>
              </a:solidFill>
            </a:endParaRPr>
          </a:p>
        </p:txBody>
      </p:sp>
      <p:sp>
        <p:nvSpPr>
          <p:cNvPr id="210" name="Google Shape;210;p28"/>
          <p:cNvSpPr txBox="1"/>
          <p:nvPr/>
        </p:nvSpPr>
        <p:spPr>
          <a:xfrm>
            <a:off x="514350" y="1803912"/>
            <a:ext cx="1597200" cy="2925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900" b="1">
                <a:solidFill>
                  <a:srgbClr val="2B3425"/>
                </a:solidFill>
              </a:rPr>
              <a:t>Challenge</a:t>
            </a:r>
            <a:endParaRPr sz="700"/>
          </a:p>
        </p:txBody>
      </p:sp>
      <p:sp>
        <p:nvSpPr>
          <p:cNvPr id="211" name="Google Shape;211;p28"/>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212" name="Google Shape;212;p28"/>
          <p:cNvSpPr txBox="1">
            <a:spLocks noGrp="1"/>
          </p:cNvSpPr>
          <p:nvPr>
            <p:ph type="sldNum" idx="12"/>
          </p:nvPr>
        </p:nvSpPr>
        <p:spPr>
          <a:xfrm>
            <a:off x="7053850" y="221288"/>
            <a:ext cx="1066800" cy="182700"/>
          </a:xfrm>
          <a:prstGeom prst="rect">
            <a:avLst/>
          </a:prstGeom>
        </p:spPr>
        <p:txBody>
          <a:bodyPr spcFirstLastPara="1" wrap="square" lIns="45725" tIns="22850" rIns="45725" bIns="2285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216"/>
        <p:cNvGrpSpPr/>
        <p:nvPr/>
      </p:nvGrpSpPr>
      <p:grpSpPr>
        <a:xfrm>
          <a:off x="0" y="0"/>
          <a:ext cx="0" cy="0"/>
          <a:chOff x="0" y="0"/>
          <a:chExt cx="0" cy="0"/>
        </a:xfrm>
      </p:grpSpPr>
      <p:sp>
        <p:nvSpPr>
          <p:cNvPr id="217" name="Google Shape;217;p29"/>
          <p:cNvSpPr txBox="1"/>
          <p:nvPr/>
        </p:nvSpPr>
        <p:spPr>
          <a:xfrm>
            <a:off x="514350" y="1129125"/>
            <a:ext cx="59679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b="0" i="0" u="none" strike="noStrike" cap="none">
                <a:solidFill>
                  <a:srgbClr val="5D5340"/>
                </a:solidFill>
                <a:latin typeface="Anton"/>
                <a:ea typeface="Anton"/>
                <a:cs typeface="Anton"/>
                <a:sym typeface="Anton"/>
              </a:rPr>
              <a:t>PROBLEM STATEMENT</a:t>
            </a:r>
            <a:endParaRPr sz="700"/>
          </a:p>
        </p:txBody>
      </p:sp>
      <p:sp>
        <p:nvSpPr>
          <p:cNvPr id="218" name="Google Shape;218;p29"/>
          <p:cNvSpPr txBox="1"/>
          <p:nvPr/>
        </p:nvSpPr>
        <p:spPr>
          <a:xfrm>
            <a:off x="514350" y="1943294"/>
            <a:ext cx="8115300" cy="1077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sz="700"/>
          </a:p>
        </p:txBody>
      </p:sp>
      <p:grpSp>
        <p:nvGrpSpPr>
          <p:cNvPr id="219" name="Google Shape;219;p29"/>
          <p:cNvGrpSpPr/>
          <p:nvPr/>
        </p:nvGrpSpPr>
        <p:grpSpPr>
          <a:xfrm>
            <a:off x="4893450" y="2065249"/>
            <a:ext cx="3793003" cy="1878977"/>
            <a:chOff x="0" y="-28575"/>
            <a:chExt cx="1998000" cy="578788"/>
          </a:xfrm>
        </p:grpSpPr>
        <p:sp>
          <p:nvSpPr>
            <p:cNvPr id="220" name="Google Shape;220;p29"/>
            <p:cNvSpPr/>
            <p:nvPr/>
          </p:nvSpPr>
          <p:spPr>
            <a:xfrm>
              <a:off x="0" y="0"/>
              <a:ext cx="1997987" cy="550213"/>
            </a:xfrm>
            <a:custGeom>
              <a:avLst/>
              <a:gdLst/>
              <a:ahLst/>
              <a:cxnLst/>
              <a:rect l="l" t="t" r="r" b="b"/>
              <a:pathLst>
                <a:path w="1997987" h="550213" extrusionOk="0">
                  <a:moveTo>
                    <a:pt x="52048" y="0"/>
                  </a:moveTo>
                  <a:lnTo>
                    <a:pt x="1945939" y="0"/>
                  </a:lnTo>
                  <a:cubicBezTo>
                    <a:pt x="1974684" y="0"/>
                    <a:pt x="1997987" y="23302"/>
                    <a:pt x="1997987" y="52048"/>
                  </a:cubicBezTo>
                  <a:lnTo>
                    <a:pt x="1997987" y="498165"/>
                  </a:lnTo>
                  <a:cubicBezTo>
                    <a:pt x="1997987" y="526910"/>
                    <a:pt x="1974684" y="550213"/>
                    <a:pt x="1945939" y="550213"/>
                  </a:cubicBezTo>
                  <a:lnTo>
                    <a:pt x="52048" y="550213"/>
                  </a:lnTo>
                  <a:cubicBezTo>
                    <a:pt x="23302" y="550213"/>
                    <a:pt x="0" y="526910"/>
                    <a:pt x="0" y="498165"/>
                  </a:cubicBezTo>
                  <a:lnTo>
                    <a:pt x="0" y="52048"/>
                  </a:lnTo>
                  <a:cubicBezTo>
                    <a:pt x="0" y="23302"/>
                    <a:pt x="23302" y="0"/>
                    <a:pt x="52048" y="0"/>
                  </a:cubicBezTo>
                  <a:close/>
                </a:path>
              </a:pathLst>
            </a:custGeom>
            <a:solidFill>
              <a:srgbClr val="A7C396"/>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21" name="Google Shape;221;p29"/>
            <p:cNvSpPr txBox="1"/>
            <p:nvPr/>
          </p:nvSpPr>
          <p:spPr>
            <a:xfrm>
              <a:off x="0" y="-28575"/>
              <a:ext cx="1998000" cy="5787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22" name="Google Shape;222;p29"/>
          <p:cNvSpPr txBox="1"/>
          <p:nvPr/>
        </p:nvSpPr>
        <p:spPr>
          <a:xfrm>
            <a:off x="5043060" y="2272977"/>
            <a:ext cx="3493800" cy="18471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500">
                <a:solidFill>
                  <a:schemeClr val="dk1"/>
                </a:solidFill>
              </a:rPr>
              <a:t>Many segmentation models rely on all Sentinel-2 bands or default band combinations (e.g., B7, B8, B11, WVP), which are not crop-specific and can introduce spectral redundancy.</a:t>
            </a:r>
            <a:endParaRPr sz="1500">
              <a:solidFill>
                <a:schemeClr val="dk1"/>
              </a:solidFill>
            </a:endParaRPr>
          </a:p>
          <a:p>
            <a:pPr marL="0" marR="0" lvl="0" indent="0" algn="l" rtl="0">
              <a:lnSpc>
                <a:spcPct val="140000"/>
              </a:lnSpc>
              <a:spcBef>
                <a:spcPts val="0"/>
              </a:spcBef>
              <a:spcAft>
                <a:spcPts val="0"/>
              </a:spcAft>
              <a:buNone/>
            </a:pPr>
            <a:endParaRPr sz="1500">
              <a:solidFill>
                <a:schemeClr val="dk1"/>
              </a:solidFill>
            </a:endParaRPr>
          </a:p>
        </p:txBody>
      </p:sp>
      <p:sp>
        <p:nvSpPr>
          <p:cNvPr id="223" name="Google Shape;223;p29"/>
          <p:cNvSpPr txBox="1"/>
          <p:nvPr/>
        </p:nvSpPr>
        <p:spPr>
          <a:xfrm>
            <a:off x="4775329" y="1803900"/>
            <a:ext cx="2666100" cy="2925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900" b="1">
                <a:solidFill>
                  <a:srgbClr val="2B3425"/>
                </a:solidFill>
              </a:rPr>
              <a:t>Use of Generic Bands:</a:t>
            </a:r>
            <a:endParaRPr sz="700"/>
          </a:p>
        </p:txBody>
      </p:sp>
      <p:grpSp>
        <p:nvGrpSpPr>
          <p:cNvPr id="224" name="Google Shape;224;p29"/>
          <p:cNvGrpSpPr/>
          <p:nvPr/>
        </p:nvGrpSpPr>
        <p:grpSpPr>
          <a:xfrm rot="-5400000">
            <a:off x="4237783" y="-4433940"/>
            <a:ext cx="641304" cy="9439392"/>
            <a:chOff x="0" y="-28575"/>
            <a:chExt cx="337813" cy="4972288"/>
          </a:xfrm>
        </p:grpSpPr>
        <p:sp>
          <p:nvSpPr>
            <p:cNvPr id="225" name="Google Shape;225;p29"/>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226" name="Google Shape;226;p29"/>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27" name="Google Shape;227;p29"/>
          <p:cNvGrpSpPr/>
          <p:nvPr/>
        </p:nvGrpSpPr>
        <p:grpSpPr>
          <a:xfrm rot="-5400000">
            <a:off x="8185281" y="42430"/>
            <a:ext cx="402081" cy="486640"/>
            <a:chOff x="0" y="-28575"/>
            <a:chExt cx="211800" cy="256342"/>
          </a:xfrm>
        </p:grpSpPr>
        <p:sp>
          <p:nvSpPr>
            <p:cNvPr id="228" name="Google Shape;228;p29"/>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229" name="Google Shape;229;p29"/>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30" name="Google Shape;230;p29"/>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231" name="Google Shape;231;p29"/>
          <p:cNvSpPr txBox="1"/>
          <p:nvPr/>
        </p:nvSpPr>
        <p:spPr>
          <a:xfrm>
            <a:off x="8235756" y="162878"/>
            <a:ext cx="355500" cy="231000"/>
          </a:xfrm>
          <a:prstGeom prst="rect">
            <a:avLst/>
          </a:prstGeom>
          <a:noFill/>
          <a:ln>
            <a:noFill/>
          </a:ln>
        </p:spPr>
        <p:txBody>
          <a:bodyPr spcFirstLastPara="1" wrap="square" lIns="0" tIns="0" rIns="0" bIns="0" anchor="t" anchorCtr="0">
            <a:spAutoFit/>
          </a:bodyPr>
          <a:lstStyle/>
          <a:p>
            <a:pPr marL="0" marR="0" lvl="0" indent="0" algn="ctr" rtl="0">
              <a:lnSpc>
                <a:spcPct val="140012"/>
              </a:lnSpc>
              <a:spcBef>
                <a:spcPts val="0"/>
              </a:spcBef>
              <a:spcAft>
                <a:spcPts val="0"/>
              </a:spcAft>
              <a:buNone/>
            </a:pPr>
            <a:r>
              <a:rPr lang="en" sz="1500" b="1" i="0" u="none" strike="noStrike" cap="none">
                <a:solidFill>
                  <a:srgbClr val="2B3425"/>
                </a:solidFill>
                <a:latin typeface="Arial"/>
                <a:ea typeface="Arial"/>
                <a:cs typeface="Arial"/>
                <a:sym typeface="Arial"/>
              </a:rPr>
              <a:t>5</a:t>
            </a:r>
            <a:endParaRPr sz="700"/>
          </a:p>
        </p:txBody>
      </p:sp>
      <p:sp>
        <p:nvSpPr>
          <p:cNvPr id="232" name="Google Shape;232;p29"/>
          <p:cNvSpPr/>
          <p:nvPr/>
        </p:nvSpPr>
        <p:spPr>
          <a:xfrm>
            <a:off x="632525" y="2094425"/>
            <a:ext cx="3791180" cy="1530968"/>
          </a:xfrm>
          <a:custGeom>
            <a:avLst/>
            <a:gdLst/>
            <a:ahLst/>
            <a:cxnLst/>
            <a:rect l="l" t="t" r="r" b="b"/>
            <a:pathLst>
              <a:path w="1997987" h="550213" extrusionOk="0">
                <a:moveTo>
                  <a:pt x="52048" y="0"/>
                </a:moveTo>
                <a:lnTo>
                  <a:pt x="1945939" y="0"/>
                </a:lnTo>
                <a:cubicBezTo>
                  <a:pt x="1974684" y="0"/>
                  <a:pt x="1997987" y="23302"/>
                  <a:pt x="1997987" y="52048"/>
                </a:cubicBezTo>
                <a:lnTo>
                  <a:pt x="1997987" y="498165"/>
                </a:lnTo>
                <a:cubicBezTo>
                  <a:pt x="1997987" y="526910"/>
                  <a:pt x="1974684" y="550213"/>
                  <a:pt x="1945939" y="550213"/>
                </a:cubicBezTo>
                <a:lnTo>
                  <a:pt x="52048" y="550213"/>
                </a:lnTo>
                <a:cubicBezTo>
                  <a:pt x="23302" y="550213"/>
                  <a:pt x="0" y="526910"/>
                  <a:pt x="0" y="498165"/>
                </a:cubicBezTo>
                <a:lnTo>
                  <a:pt x="0" y="52048"/>
                </a:lnTo>
                <a:cubicBezTo>
                  <a:pt x="0" y="23302"/>
                  <a:pt x="23302" y="0"/>
                  <a:pt x="52048" y="0"/>
                </a:cubicBezTo>
                <a:close/>
              </a:path>
            </a:pathLst>
          </a:custGeom>
          <a:solidFill>
            <a:srgbClr val="A7C396"/>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33" name="Google Shape;233;p29"/>
          <p:cNvSpPr txBox="1"/>
          <p:nvPr/>
        </p:nvSpPr>
        <p:spPr>
          <a:xfrm>
            <a:off x="782100" y="2272975"/>
            <a:ext cx="3493800" cy="1200600"/>
          </a:xfrm>
          <a:prstGeom prst="rect">
            <a:avLst/>
          </a:prstGeom>
          <a:noFill/>
          <a:ln>
            <a:noFill/>
          </a:ln>
        </p:spPr>
        <p:txBody>
          <a:bodyPr spcFirstLastPara="1" wrap="square" lIns="0" tIns="0" rIns="0" bIns="0" anchor="t" anchorCtr="0">
            <a:spAutoFit/>
          </a:bodyPr>
          <a:lstStyle/>
          <a:p>
            <a:pPr marL="0" lvl="0" indent="0" algn="l" rtl="0">
              <a:lnSpc>
                <a:spcPct val="140000"/>
              </a:lnSpc>
              <a:spcBef>
                <a:spcPts val="0"/>
              </a:spcBef>
              <a:spcAft>
                <a:spcPts val="0"/>
              </a:spcAft>
              <a:buClr>
                <a:schemeClr val="dk1"/>
              </a:buClr>
              <a:buFont typeface="Arial"/>
              <a:buNone/>
            </a:pPr>
            <a:r>
              <a:rPr lang="en" sz="1500">
                <a:solidFill>
                  <a:srgbClr val="414B3B"/>
                </a:solidFill>
              </a:rPr>
              <a:t>Accurately mapping agricultural fields from satellite imagery remains complex due to spectral similarity, cloud coverage, and noise in raw data.</a:t>
            </a:r>
            <a:endParaRPr sz="1500">
              <a:solidFill>
                <a:srgbClr val="414B3B"/>
              </a:solidFill>
            </a:endParaRPr>
          </a:p>
        </p:txBody>
      </p:sp>
      <p:sp>
        <p:nvSpPr>
          <p:cNvPr id="234" name="Google Shape;234;p29"/>
          <p:cNvSpPr txBox="1"/>
          <p:nvPr/>
        </p:nvSpPr>
        <p:spPr>
          <a:xfrm>
            <a:off x="514350" y="1803900"/>
            <a:ext cx="3186000" cy="2925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900" b="1">
                <a:solidFill>
                  <a:srgbClr val="2B3425"/>
                </a:solidFill>
              </a:rPr>
              <a:t>Crop Mapping Complexity:</a:t>
            </a:r>
            <a:endParaRPr sz="700"/>
          </a:p>
        </p:txBody>
      </p:sp>
      <p:sp>
        <p:nvSpPr>
          <p:cNvPr id="235" name="Google Shape;235;p29"/>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236" name="Google Shape;236;p29"/>
          <p:cNvSpPr txBox="1"/>
          <p:nvPr/>
        </p:nvSpPr>
        <p:spPr>
          <a:xfrm>
            <a:off x="2634688" y="3944188"/>
            <a:ext cx="38475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a:solidFill>
                  <a:schemeClr val="dk1"/>
                </a:solidFill>
              </a:rPr>
              <a:t>Need for Precision</a:t>
            </a:r>
            <a:r>
              <a:rPr lang="en" sz="1500">
                <a:solidFill>
                  <a:schemeClr val="dk1"/>
                </a:solidFill>
              </a:rPr>
              <a:t>:</a:t>
            </a:r>
            <a:endParaRPr sz="1500">
              <a:solidFill>
                <a:schemeClr val="dk1"/>
              </a:solidFill>
            </a:endParaRPr>
          </a:p>
          <a:p>
            <a:pPr marL="0" lvl="0" indent="0" algn="ctr" rtl="0">
              <a:spcBef>
                <a:spcPts val="0"/>
              </a:spcBef>
              <a:spcAft>
                <a:spcPts val="0"/>
              </a:spcAft>
              <a:buNone/>
            </a:pPr>
            <a:r>
              <a:rPr lang="en" sz="1500">
                <a:solidFill>
                  <a:schemeClr val="dk1"/>
                </a:solidFill>
              </a:rPr>
              <a:t>There's a lack of focused research on </a:t>
            </a:r>
            <a:r>
              <a:rPr lang="en" sz="1500" b="1">
                <a:solidFill>
                  <a:schemeClr val="dk1"/>
                </a:solidFill>
              </a:rPr>
              <a:t>minimal band selection</a:t>
            </a:r>
            <a:r>
              <a:rPr lang="en" sz="1500">
                <a:solidFill>
                  <a:schemeClr val="dk1"/>
                </a:solidFill>
              </a:rPr>
              <a:t> that still achieves </a:t>
            </a:r>
            <a:r>
              <a:rPr lang="en" sz="1500" b="1">
                <a:solidFill>
                  <a:schemeClr val="dk1"/>
                </a:solidFill>
              </a:rPr>
              <a:t>high segmentation accuracy</a:t>
            </a:r>
            <a:r>
              <a:rPr lang="en" sz="1500">
                <a:solidFill>
                  <a:schemeClr val="dk1"/>
                </a:solidFill>
              </a:rPr>
              <a:t>.</a:t>
            </a:r>
            <a:endParaRPr sz="1500"/>
          </a:p>
        </p:txBody>
      </p:sp>
      <p:sp>
        <p:nvSpPr>
          <p:cNvPr id="237" name="Google Shape;237;p29"/>
          <p:cNvSpPr txBox="1">
            <a:spLocks noGrp="1"/>
          </p:cNvSpPr>
          <p:nvPr>
            <p:ph type="sldNum" idx="12"/>
          </p:nvPr>
        </p:nvSpPr>
        <p:spPr>
          <a:xfrm>
            <a:off x="7053850" y="221288"/>
            <a:ext cx="1066800" cy="182700"/>
          </a:xfrm>
          <a:prstGeom prst="rect">
            <a:avLst/>
          </a:prstGeom>
        </p:spPr>
        <p:txBody>
          <a:bodyPr spcFirstLastPara="1" wrap="square" lIns="45725" tIns="22850" rIns="45725" bIns="2285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241"/>
        <p:cNvGrpSpPr/>
        <p:nvPr/>
      </p:nvGrpSpPr>
      <p:grpSpPr>
        <a:xfrm>
          <a:off x="0" y="0"/>
          <a:ext cx="0" cy="0"/>
          <a:chOff x="0" y="0"/>
          <a:chExt cx="0" cy="0"/>
        </a:xfrm>
      </p:grpSpPr>
      <p:sp>
        <p:nvSpPr>
          <p:cNvPr id="242" name="Google Shape;242;p30"/>
          <p:cNvSpPr txBox="1"/>
          <p:nvPr/>
        </p:nvSpPr>
        <p:spPr>
          <a:xfrm>
            <a:off x="514350" y="1129125"/>
            <a:ext cx="4951500" cy="646500"/>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 sz="4200">
                <a:solidFill>
                  <a:srgbClr val="5D5340"/>
                </a:solidFill>
                <a:latin typeface="Anton"/>
                <a:ea typeface="Anton"/>
                <a:cs typeface="Anton"/>
                <a:sym typeface="Anton"/>
              </a:rPr>
              <a:t>Research Gap</a:t>
            </a:r>
            <a:endParaRPr sz="700"/>
          </a:p>
        </p:txBody>
      </p:sp>
      <p:sp>
        <p:nvSpPr>
          <p:cNvPr id="243" name="Google Shape;243;p30"/>
          <p:cNvSpPr txBox="1"/>
          <p:nvPr/>
        </p:nvSpPr>
        <p:spPr>
          <a:xfrm>
            <a:off x="514350" y="1943294"/>
            <a:ext cx="8115300" cy="1077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sz="700"/>
          </a:p>
        </p:txBody>
      </p:sp>
      <p:grpSp>
        <p:nvGrpSpPr>
          <p:cNvPr id="244" name="Google Shape;244;p30"/>
          <p:cNvGrpSpPr/>
          <p:nvPr/>
        </p:nvGrpSpPr>
        <p:grpSpPr>
          <a:xfrm rot="-5400000">
            <a:off x="4237783" y="-4433940"/>
            <a:ext cx="641304" cy="9439392"/>
            <a:chOff x="0" y="-28575"/>
            <a:chExt cx="337813" cy="4972288"/>
          </a:xfrm>
        </p:grpSpPr>
        <p:sp>
          <p:nvSpPr>
            <p:cNvPr id="245" name="Google Shape;245;p30"/>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246" name="Google Shape;246;p30"/>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47" name="Google Shape;247;p30"/>
          <p:cNvGrpSpPr/>
          <p:nvPr/>
        </p:nvGrpSpPr>
        <p:grpSpPr>
          <a:xfrm rot="-5400000">
            <a:off x="8185281" y="42430"/>
            <a:ext cx="402081" cy="486640"/>
            <a:chOff x="0" y="-28575"/>
            <a:chExt cx="211800" cy="256342"/>
          </a:xfrm>
        </p:grpSpPr>
        <p:sp>
          <p:nvSpPr>
            <p:cNvPr id="248" name="Google Shape;248;p30"/>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249" name="Google Shape;249;p30"/>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50" name="Google Shape;250;p30"/>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251" name="Google Shape;251;p30"/>
          <p:cNvSpPr txBox="1"/>
          <p:nvPr/>
        </p:nvSpPr>
        <p:spPr>
          <a:xfrm>
            <a:off x="8235756" y="162878"/>
            <a:ext cx="355500" cy="231000"/>
          </a:xfrm>
          <a:prstGeom prst="rect">
            <a:avLst/>
          </a:prstGeom>
          <a:noFill/>
          <a:ln>
            <a:noFill/>
          </a:ln>
        </p:spPr>
        <p:txBody>
          <a:bodyPr spcFirstLastPara="1" wrap="square" lIns="0" tIns="0" rIns="0" bIns="0" anchor="t" anchorCtr="0">
            <a:spAutoFit/>
          </a:bodyPr>
          <a:lstStyle/>
          <a:p>
            <a:pPr marL="0" marR="0" lvl="0" indent="0" algn="ctr" rtl="0">
              <a:lnSpc>
                <a:spcPct val="140012"/>
              </a:lnSpc>
              <a:spcBef>
                <a:spcPts val="0"/>
              </a:spcBef>
              <a:spcAft>
                <a:spcPts val="0"/>
              </a:spcAft>
              <a:buNone/>
            </a:pPr>
            <a:r>
              <a:rPr lang="en" sz="1500" b="1">
                <a:solidFill>
                  <a:srgbClr val="2B3425"/>
                </a:solidFill>
              </a:rPr>
              <a:t>6</a:t>
            </a:r>
            <a:endParaRPr sz="700"/>
          </a:p>
        </p:txBody>
      </p:sp>
      <p:sp>
        <p:nvSpPr>
          <p:cNvPr id="252" name="Google Shape;252;p30"/>
          <p:cNvSpPr/>
          <p:nvPr/>
        </p:nvSpPr>
        <p:spPr>
          <a:xfrm>
            <a:off x="1010650" y="2124675"/>
            <a:ext cx="7132814" cy="1748302"/>
          </a:xfrm>
          <a:custGeom>
            <a:avLst/>
            <a:gdLst/>
            <a:ahLst/>
            <a:cxnLst/>
            <a:rect l="l" t="t" r="r" b="b"/>
            <a:pathLst>
              <a:path w="1997987" h="550213" extrusionOk="0">
                <a:moveTo>
                  <a:pt x="52048" y="0"/>
                </a:moveTo>
                <a:lnTo>
                  <a:pt x="1945939" y="0"/>
                </a:lnTo>
                <a:cubicBezTo>
                  <a:pt x="1974684" y="0"/>
                  <a:pt x="1997987" y="23302"/>
                  <a:pt x="1997987" y="52048"/>
                </a:cubicBezTo>
                <a:lnTo>
                  <a:pt x="1997987" y="498165"/>
                </a:lnTo>
                <a:cubicBezTo>
                  <a:pt x="1997987" y="526910"/>
                  <a:pt x="1974684" y="550213"/>
                  <a:pt x="1945939" y="550213"/>
                </a:cubicBezTo>
                <a:lnTo>
                  <a:pt x="52048" y="550213"/>
                </a:lnTo>
                <a:cubicBezTo>
                  <a:pt x="23302" y="550213"/>
                  <a:pt x="0" y="526910"/>
                  <a:pt x="0" y="498165"/>
                </a:cubicBezTo>
                <a:lnTo>
                  <a:pt x="0" y="52048"/>
                </a:lnTo>
                <a:cubicBezTo>
                  <a:pt x="0" y="23302"/>
                  <a:pt x="23302" y="0"/>
                  <a:pt x="52048" y="0"/>
                </a:cubicBezTo>
                <a:close/>
              </a:path>
            </a:pathLst>
          </a:custGeom>
          <a:solidFill>
            <a:srgbClr val="A7C396"/>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53" name="Google Shape;253;p30"/>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254" name="Google Shape;254;p30"/>
          <p:cNvSpPr txBox="1"/>
          <p:nvPr/>
        </p:nvSpPr>
        <p:spPr>
          <a:xfrm>
            <a:off x="1132950" y="2218675"/>
            <a:ext cx="6853800" cy="153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200">
                <a:solidFill>
                  <a:schemeClr val="dk1"/>
                </a:solidFill>
              </a:rPr>
              <a:t>A streamlined, high-performance segmentation pipeline using </a:t>
            </a:r>
            <a:r>
              <a:rPr lang="en" sz="2200" b="1">
                <a:solidFill>
                  <a:schemeClr val="dk1"/>
                </a:solidFill>
              </a:rPr>
              <a:t>only key spectral bands</a:t>
            </a:r>
            <a:r>
              <a:rPr lang="en" sz="2200">
                <a:solidFill>
                  <a:schemeClr val="dk1"/>
                </a:solidFill>
              </a:rPr>
              <a:t> is underexplored — especially in high-production regions like Saskatchewan.</a:t>
            </a:r>
            <a:endParaRPr sz="2400"/>
          </a:p>
        </p:txBody>
      </p:sp>
      <p:sp>
        <p:nvSpPr>
          <p:cNvPr id="255" name="Google Shape;255;p30"/>
          <p:cNvSpPr txBox="1">
            <a:spLocks noGrp="1"/>
          </p:cNvSpPr>
          <p:nvPr>
            <p:ph type="sldNum" idx="12"/>
          </p:nvPr>
        </p:nvSpPr>
        <p:spPr>
          <a:xfrm>
            <a:off x="7053850" y="221288"/>
            <a:ext cx="1066800" cy="182700"/>
          </a:xfrm>
          <a:prstGeom prst="rect">
            <a:avLst/>
          </a:prstGeom>
        </p:spPr>
        <p:txBody>
          <a:bodyPr spcFirstLastPara="1" wrap="square" lIns="45725" tIns="22850" rIns="45725" bIns="2285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259"/>
        <p:cNvGrpSpPr/>
        <p:nvPr/>
      </p:nvGrpSpPr>
      <p:grpSpPr>
        <a:xfrm>
          <a:off x="0" y="0"/>
          <a:ext cx="0" cy="0"/>
          <a:chOff x="0" y="0"/>
          <a:chExt cx="0" cy="0"/>
        </a:xfrm>
      </p:grpSpPr>
      <p:grpSp>
        <p:nvGrpSpPr>
          <p:cNvPr id="260" name="Google Shape;260;p31"/>
          <p:cNvGrpSpPr/>
          <p:nvPr/>
        </p:nvGrpSpPr>
        <p:grpSpPr>
          <a:xfrm rot="-5400000">
            <a:off x="4237783" y="-4433940"/>
            <a:ext cx="641304" cy="9439392"/>
            <a:chOff x="0" y="-28575"/>
            <a:chExt cx="337813" cy="4972288"/>
          </a:xfrm>
        </p:grpSpPr>
        <p:sp>
          <p:nvSpPr>
            <p:cNvPr id="261" name="Google Shape;261;p31"/>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262" name="Google Shape;262;p31"/>
            <p:cNvSpPr txBox="1"/>
            <p:nvPr/>
          </p:nvSpPr>
          <p:spPr>
            <a:xfrm>
              <a:off x="0" y="-28575"/>
              <a:ext cx="337813" cy="4972287"/>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63" name="Google Shape;263;p31"/>
          <p:cNvGrpSpPr/>
          <p:nvPr/>
        </p:nvGrpSpPr>
        <p:grpSpPr>
          <a:xfrm rot="-5400000">
            <a:off x="8185285" y="42434"/>
            <a:ext cx="402074" cy="486640"/>
            <a:chOff x="0" y="-28575"/>
            <a:chExt cx="211796" cy="256342"/>
          </a:xfrm>
        </p:grpSpPr>
        <p:sp>
          <p:nvSpPr>
            <p:cNvPr id="264" name="Google Shape;264;p31"/>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265" name="Google Shape;265;p31"/>
            <p:cNvSpPr txBox="1"/>
            <p:nvPr/>
          </p:nvSpPr>
          <p:spPr>
            <a:xfrm>
              <a:off x="0" y="-28575"/>
              <a:ext cx="211796" cy="256342"/>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66" name="Google Shape;266;p31"/>
          <p:cNvSpPr/>
          <p:nvPr/>
        </p:nvSpPr>
        <p:spPr>
          <a:xfrm>
            <a:off x="528650" y="3543056"/>
            <a:ext cx="3765511" cy="1316365"/>
          </a:xfrm>
          <a:custGeom>
            <a:avLst/>
            <a:gdLst/>
            <a:ahLst/>
            <a:cxnLst/>
            <a:rect l="l" t="t" r="r" b="b"/>
            <a:pathLst>
              <a:path w="1166696" h="407859" extrusionOk="0">
                <a:moveTo>
                  <a:pt x="0" y="0"/>
                </a:moveTo>
                <a:lnTo>
                  <a:pt x="1166696" y="0"/>
                </a:lnTo>
                <a:lnTo>
                  <a:pt x="1166696" y="407859"/>
                </a:lnTo>
                <a:lnTo>
                  <a:pt x="0" y="407859"/>
                </a:lnTo>
                <a:close/>
              </a:path>
            </a:pathLst>
          </a:custGeom>
          <a:blipFill rotWithShape="1">
            <a:blip r:embed="rId3">
              <a:alphaModFix/>
            </a:blip>
            <a:stretch>
              <a:fillRect t="-45350" b="-45350"/>
            </a:stretch>
          </a:blipFill>
          <a:ln>
            <a:noFill/>
          </a:ln>
        </p:spPr>
        <p:txBody>
          <a:bodyPr/>
          <a:lstStyle/>
          <a:p>
            <a:endParaRPr lang="en-CA"/>
          </a:p>
        </p:txBody>
      </p:sp>
      <p:sp>
        <p:nvSpPr>
          <p:cNvPr id="267" name="Google Shape;267;p31"/>
          <p:cNvSpPr/>
          <p:nvPr/>
        </p:nvSpPr>
        <p:spPr>
          <a:xfrm>
            <a:off x="4914408" y="3543056"/>
            <a:ext cx="3765511" cy="1316365"/>
          </a:xfrm>
          <a:custGeom>
            <a:avLst/>
            <a:gdLst/>
            <a:ahLst/>
            <a:cxnLst/>
            <a:rect l="l" t="t" r="r" b="b"/>
            <a:pathLst>
              <a:path w="1166696" h="407859" extrusionOk="0">
                <a:moveTo>
                  <a:pt x="0" y="0"/>
                </a:moveTo>
                <a:lnTo>
                  <a:pt x="1166696" y="0"/>
                </a:lnTo>
                <a:lnTo>
                  <a:pt x="1166696" y="407859"/>
                </a:lnTo>
                <a:lnTo>
                  <a:pt x="0" y="407859"/>
                </a:lnTo>
                <a:close/>
              </a:path>
            </a:pathLst>
          </a:custGeom>
          <a:blipFill rotWithShape="1">
            <a:blip r:embed="rId4">
              <a:alphaModFix/>
            </a:blip>
            <a:stretch>
              <a:fillRect t="-45467" b="-45467"/>
            </a:stretch>
          </a:blipFill>
          <a:ln>
            <a:noFill/>
          </a:ln>
        </p:spPr>
        <p:txBody>
          <a:bodyPr/>
          <a:lstStyle/>
          <a:p>
            <a:endParaRPr lang="en-CA"/>
          </a:p>
        </p:txBody>
      </p:sp>
      <p:sp>
        <p:nvSpPr>
          <p:cNvPr id="268" name="Google Shape;268;p31"/>
          <p:cNvSpPr txBox="1"/>
          <p:nvPr/>
        </p:nvSpPr>
        <p:spPr>
          <a:xfrm>
            <a:off x="2371316" y="915111"/>
            <a:ext cx="4401370" cy="725488"/>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b="0" i="0" u="none" strike="noStrike" cap="none">
                <a:solidFill>
                  <a:srgbClr val="414B3B"/>
                </a:solidFill>
                <a:latin typeface="Anton"/>
                <a:ea typeface="Anton"/>
                <a:cs typeface="Anton"/>
                <a:sym typeface="Anton"/>
              </a:rPr>
              <a:t>OBJECTIVES</a:t>
            </a:r>
            <a:endParaRPr sz="700"/>
          </a:p>
        </p:txBody>
      </p:sp>
      <p:sp>
        <p:nvSpPr>
          <p:cNvPr id="269" name="Google Shape;269;p31"/>
          <p:cNvSpPr txBox="1"/>
          <p:nvPr/>
        </p:nvSpPr>
        <p:spPr>
          <a:xfrm>
            <a:off x="528638" y="2111451"/>
            <a:ext cx="3651000" cy="1077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endParaRPr sz="700"/>
          </a:p>
        </p:txBody>
      </p:sp>
      <p:sp>
        <p:nvSpPr>
          <p:cNvPr id="270" name="Google Shape;270;p31"/>
          <p:cNvSpPr txBox="1"/>
          <p:nvPr/>
        </p:nvSpPr>
        <p:spPr>
          <a:xfrm>
            <a:off x="235750" y="1629075"/>
            <a:ext cx="4678500" cy="738900"/>
          </a:xfrm>
          <a:prstGeom prst="rect">
            <a:avLst/>
          </a:prstGeom>
          <a:noFill/>
          <a:ln>
            <a:noFill/>
          </a:ln>
        </p:spPr>
        <p:txBody>
          <a:bodyPr spcFirstLastPara="1" wrap="square" lIns="0" tIns="0" rIns="0" bIns="0" anchor="t" anchorCtr="0">
            <a:spAutoFit/>
          </a:bodyPr>
          <a:lstStyle/>
          <a:p>
            <a:pPr marL="431800" marR="0" lvl="1" indent="-215900" algn="l" rtl="0">
              <a:lnSpc>
                <a:spcPct val="140010"/>
              </a:lnSpc>
              <a:spcBef>
                <a:spcPts val="0"/>
              </a:spcBef>
              <a:spcAft>
                <a:spcPts val="0"/>
              </a:spcAft>
              <a:buClr>
                <a:srgbClr val="414B3B"/>
              </a:buClr>
              <a:buSzPts val="2000"/>
              <a:buFont typeface="Arial"/>
              <a:buChar char="•"/>
            </a:pPr>
            <a:r>
              <a:rPr lang="en" sz="2000" b="1">
                <a:solidFill>
                  <a:srgbClr val="414B3B"/>
                </a:solidFill>
              </a:rPr>
              <a:t>Train a semantic segmentation model (U-Net &amp; Segformer)</a:t>
            </a:r>
            <a:endParaRPr sz="700"/>
          </a:p>
        </p:txBody>
      </p:sp>
      <p:sp>
        <p:nvSpPr>
          <p:cNvPr id="271" name="Google Shape;271;p31"/>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272" name="Google Shape;272;p31"/>
          <p:cNvSpPr txBox="1"/>
          <p:nvPr/>
        </p:nvSpPr>
        <p:spPr>
          <a:xfrm>
            <a:off x="4864413" y="1629075"/>
            <a:ext cx="3865500" cy="738900"/>
          </a:xfrm>
          <a:prstGeom prst="rect">
            <a:avLst/>
          </a:prstGeom>
          <a:noFill/>
          <a:ln>
            <a:noFill/>
          </a:ln>
        </p:spPr>
        <p:txBody>
          <a:bodyPr spcFirstLastPara="1" wrap="square" lIns="0" tIns="0" rIns="0" bIns="0" anchor="t" anchorCtr="0">
            <a:spAutoFit/>
          </a:bodyPr>
          <a:lstStyle/>
          <a:p>
            <a:pPr marL="431800" marR="0" lvl="1" indent="-215900" algn="l" rtl="0">
              <a:lnSpc>
                <a:spcPct val="140010"/>
              </a:lnSpc>
              <a:spcBef>
                <a:spcPts val="0"/>
              </a:spcBef>
              <a:spcAft>
                <a:spcPts val="0"/>
              </a:spcAft>
              <a:buClr>
                <a:srgbClr val="414B3B"/>
              </a:buClr>
              <a:buSzPts val="2000"/>
              <a:buFont typeface="Arial"/>
              <a:buChar char="•"/>
            </a:pPr>
            <a:r>
              <a:rPr lang="en" sz="2000" b="1">
                <a:solidFill>
                  <a:srgbClr val="414B3B"/>
                </a:solidFill>
              </a:rPr>
              <a:t>Use specific Sentinel-2 bands</a:t>
            </a:r>
            <a:endParaRPr sz="700"/>
          </a:p>
        </p:txBody>
      </p:sp>
      <p:sp>
        <p:nvSpPr>
          <p:cNvPr id="273" name="Google Shape;273;p31"/>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274" name="Google Shape;274;p31"/>
          <p:cNvSpPr txBox="1"/>
          <p:nvPr/>
        </p:nvSpPr>
        <p:spPr>
          <a:xfrm>
            <a:off x="2754525" y="2653738"/>
            <a:ext cx="3865500" cy="738900"/>
          </a:xfrm>
          <a:prstGeom prst="rect">
            <a:avLst/>
          </a:prstGeom>
          <a:noFill/>
          <a:ln>
            <a:noFill/>
          </a:ln>
        </p:spPr>
        <p:txBody>
          <a:bodyPr spcFirstLastPara="1" wrap="square" lIns="0" tIns="0" rIns="0" bIns="0" anchor="t" anchorCtr="0">
            <a:spAutoFit/>
          </a:bodyPr>
          <a:lstStyle/>
          <a:p>
            <a:pPr marL="431800" marR="0" lvl="1" indent="-215900" algn="l" rtl="0">
              <a:lnSpc>
                <a:spcPct val="140010"/>
              </a:lnSpc>
              <a:spcBef>
                <a:spcPts val="0"/>
              </a:spcBef>
              <a:spcAft>
                <a:spcPts val="0"/>
              </a:spcAft>
              <a:buClr>
                <a:srgbClr val="414B3B"/>
              </a:buClr>
              <a:buSzPts val="2000"/>
              <a:buFont typeface="Arial"/>
              <a:buChar char="•"/>
            </a:pPr>
            <a:r>
              <a:rPr lang="en" sz="2000" b="1">
                <a:solidFill>
                  <a:srgbClr val="414B3B"/>
                </a:solidFill>
              </a:rPr>
              <a:t>Produce accurate crop area maps for Saskatchewan</a:t>
            </a:r>
            <a:endParaRPr sz="700"/>
          </a:p>
        </p:txBody>
      </p:sp>
      <p:sp>
        <p:nvSpPr>
          <p:cNvPr id="275" name="Google Shape;275;p31"/>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279"/>
        <p:cNvGrpSpPr/>
        <p:nvPr/>
      </p:nvGrpSpPr>
      <p:grpSpPr>
        <a:xfrm>
          <a:off x="0" y="0"/>
          <a:ext cx="0" cy="0"/>
          <a:chOff x="0" y="0"/>
          <a:chExt cx="0" cy="0"/>
        </a:xfrm>
      </p:grpSpPr>
      <p:grpSp>
        <p:nvGrpSpPr>
          <p:cNvPr id="280" name="Google Shape;280;p32"/>
          <p:cNvGrpSpPr/>
          <p:nvPr/>
        </p:nvGrpSpPr>
        <p:grpSpPr>
          <a:xfrm rot="-5400000">
            <a:off x="4237783" y="-4433940"/>
            <a:ext cx="641304" cy="9439392"/>
            <a:chOff x="0" y="-28575"/>
            <a:chExt cx="337813" cy="4972288"/>
          </a:xfrm>
        </p:grpSpPr>
        <p:sp>
          <p:nvSpPr>
            <p:cNvPr id="281" name="Google Shape;281;p32"/>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282" name="Google Shape;282;p32"/>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grpSp>
        <p:nvGrpSpPr>
          <p:cNvPr id="283" name="Google Shape;283;p32"/>
          <p:cNvGrpSpPr/>
          <p:nvPr/>
        </p:nvGrpSpPr>
        <p:grpSpPr>
          <a:xfrm rot="-5400000">
            <a:off x="8185281" y="42430"/>
            <a:ext cx="402081" cy="486640"/>
            <a:chOff x="0" y="-28575"/>
            <a:chExt cx="211800" cy="256342"/>
          </a:xfrm>
        </p:grpSpPr>
        <p:sp>
          <p:nvSpPr>
            <p:cNvPr id="284" name="Google Shape;284;p32"/>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285" name="Google Shape;285;p32"/>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86" name="Google Shape;286;p32"/>
          <p:cNvSpPr txBox="1"/>
          <p:nvPr/>
        </p:nvSpPr>
        <p:spPr>
          <a:xfrm>
            <a:off x="2344128" y="606411"/>
            <a:ext cx="4401300" cy="646500"/>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a:solidFill>
                  <a:srgbClr val="414B3B"/>
                </a:solidFill>
                <a:latin typeface="Anton"/>
                <a:ea typeface="Anton"/>
                <a:cs typeface="Anton"/>
                <a:sym typeface="Anton"/>
              </a:rPr>
              <a:t>METHODOLOGY</a:t>
            </a:r>
            <a:endParaRPr sz="700"/>
          </a:p>
        </p:txBody>
      </p:sp>
      <p:sp>
        <p:nvSpPr>
          <p:cNvPr id="287" name="Google Shape;287;p32"/>
          <p:cNvSpPr txBox="1"/>
          <p:nvPr/>
        </p:nvSpPr>
        <p:spPr>
          <a:xfrm>
            <a:off x="528638" y="2111451"/>
            <a:ext cx="3651000" cy="1077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endParaRPr sz="700"/>
          </a:p>
        </p:txBody>
      </p:sp>
      <p:sp>
        <p:nvSpPr>
          <p:cNvPr id="288" name="Google Shape;288;p32"/>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289" name="Google Shape;289;p32"/>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sp>
        <p:nvSpPr>
          <p:cNvPr id="290" name="Google Shape;290;p32"/>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8</a:t>
            </a:fld>
            <a:endParaRPr/>
          </a:p>
        </p:txBody>
      </p:sp>
      <p:pic>
        <p:nvPicPr>
          <p:cNvPr id="291" name="Google Shape;291;p32" title="mothodology2.png"/>
          <p:cNvPicPr preferRelativeResize="0"/>
          <p:nvPr/>
        </p:nvPicPr>
        <p:blipFill>
          <a:blip r:embed="rId3">
            <a:alphaModFix/>
          </a:blip>
          <a:stretch>
            <a:fillRect/>
          </a:stretch>
        </p:blipFill>
        <p:spPr>
          <a:xfrm>
            <a:off x="3073800" y="1252900"/>
            <a:ext cx="2985336" cy="38906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9F3"/>
        </a:solidFill>
        <a:effectLst/>
      </p:bgPr>
    </p:bg>
    <p:spTree>
      <p:nvGrpSpPr>
        <p:cNvPr id="1" name="Shape 295"/>
        <p:cNvGrpSpPr/>
        <p:nvPr/>
      </p:nvGrpSpPr>
      <p:grpSpPr>
        <a:xfrm>
          <a:off x="0" y="0"/>
          <a:ext cx="0" cy="0"/>
          <a:chOff x="0" y="0"/>
          <a:chExt cx="0" cy="0"/>
        </a:xfrm>
      </p:grpSpPr>
      <p:grpSp>
        <p:nvGrpSpPr>
          <p:cNvPr id="296" name="Google Shape;296;p33"/>
          <p:cNvGrpSpPr/>
          <p:nvPr/>
        </p:nvGrpSpPr>
        <p:grpSpPr>
          <a:xfrm rot="-5400000">
            <a:off x="4237783" y="-4433940"/>
            <a:ext cx="641304" cy="9439392"/>
            <a:chOff x="0" y="-28575"/>
            <a:chExt cx="337813" cy="4972288"/>
          </a:xfrm>
        </p:grpSpPr>
        <p:sp>
          <p:nvSpPr>
            <p:cNvPr id="297" name="Google Shape;297;p33"/>
            <p:cNvSpPr/>
            <p:nvPr/>
          </p:nvSpPr>
          <p:spPr>
            <a:xfrm>
              <a:off x="0" y="0"/>
              <a:ext cx="337813" cy="4943713"/>
            </a:xfrm>
            <a:custGeom>
              <a:avLst/>
              <a:gdLst/>
              <a:ahLst/>
              <a:cxnLst/>
              <a:rect l="l" t="t" r="r" b="b"/>
              <a:pathLst>
                <a:path w="337813" h="4943713" extrusionOk="0">
                  <a:moveTo>
                    <a:pt x="0" y="0"/>
                  </a:moveTo>
                  <a:lnTo>
                    <a:pt x="337813" y="0"/>
                  </a:lnTo>
                  <a:lnTo>
                    <a:pt x="337813" y="4943713"/>
                  </a:lnTo>
                  <a:lnTo>
                    <a:pt x="0" y="4943713"/>
                  </a:lnTo>
                  <a:close/>
                </a:path>
              </a:pathLst>
            </a:custGeom>
            <a:solidFill>
              <a:srgbClr val="414B3B"/>
            </a:solidFill>
            <a:ln>
              <a:noFill/>
            </a:ln>
          </p:spPr>
          <p:txBody>
            <a:bodyPr/>
            <a:lstStyle/>
            <a:p>
              <a:endParaRPr lang="en-CA"/>
            </a:p>
          </p:txBody>
        </p:sp>
        <p:sp>
          <p:nvSpPr>
            <p:cNvPr id="298" name="Google Shape;298;p33"/>
            <p:cNvSpPr txBox="1"/>
            <p:nvPr/>
          </p:nvSpPr>
          <p:spPr>
            <a:xfrm>
              <a:off x="0" y="-28575"/>
              <a:ext cx="337800" cy="4972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299" name="Google Shape;299;p33"/>
          <p:cNvSpPr txBox="1"/>
          <p:nvPr/>
        </p:nvSpPr>
        <p:spPr>
          <a:xfrm>
            <a:off x="4775125" y="877725"/>
            <a:ext cx="4204800" cy="646500"/>
          </a:xfrm>
          <a:prstGeom prst="rect">
            <a:avLst/>
          </a:prstGeom>
          <a:noFill/>
          <a:ln>
            <a:noFill/>
          </a:ln>
        </p:spPr>
        <p:txBody>
          <a:bodyPr spcFirstLastPara="1" wrap="square" lIns="0" tIns="0" rIns="0" bIns="0" anchor="t" anchorCtr="0">
            <a:spAutoFit/>
          </a:bodyPr>
          <a:lstStyle/>
          <a:p>
            <a:pPr marL="0" marR="0" lvl="0" indent="0" algn="ctr" rtl="0">
              <a:lnSpc>
                <a:spcPct val="140004"/>
              </a:lnSpc>
              <a:spcBef>
                <a:spcPts val="0"/>
              </a:spcBef>
              <a:spcAft>
                <a:spcPts val="0"/>
              </a:spcAft>
              <a:buNone/>
            </a:pPr>
            <a:r>
              <a:rPr lang="en" sz="4200">
                <a:solidFill>
                  <a:srgbClr val="5D5340"/>
                </a:solidFill>
                <a:latin typeface="Anton"/>
                <a:ea typeface="Anton"/>
                <a:cs typeface="Anton"/>
                <a:sym typeface="Anton"/>
              </a:rPr>
              <a:t>U-Net</a:t>
            </a:r>
            <a:endParaRPr sz="700"/>
          </a:p>
        </p:txBody>
      </p:sp>
      <p:sp>
        <p:nvSpPr>
          <p:cNvPr id="300" name="Google Shape;300;p33"/>
          <p:cNvSpPr txBox="1"/>
          <p:nvPr/>
        </p:nvSpPr>
        <p:spPr>
          <a:xfrm>
            <a:off x="4324350" y="1546775"/>
            <a:ext cx="4723200" cy="3472500"/>
          </a:xfrm>
          <a:prstGeom prst="rect">
            <a:avLst/>
          </a:prstGeom>
          <a:noFill/>
          <a:ln>
            <a:noFill/>
          </a:ln>
        </p:spPr>
        <p:txBody>
          <a:bodyPr spcFirstLastPara="1" wrap="square" lIns="0" tIns="0" rIns="0" bIns="0" anchor="t" anchorCtr="0">
            <a:spAutoFit/>
          </a:bodyPr>
          <a:lstStyle/>
          <a:p>
            <a:pPr marL="457200" lvl="0" indent="-323850" algn="l" rtl="0">
              <a:lnSpc>
                <a:spcPct val="140000"/>
              </a:lnSpc>
              <a:spcBef>
                <a:spcPts val="0"/>
              </a:spcBef>
              <a:spcAft>
                <a:spcPts val="0"/>
              </a:spcAft>
              <a:buClr>
                <a:srgbClr val="5D5340"/>
              </a:buClr>
              <a:buSzPts val="1500"/>
              <a:buChar char="-"/>
            </a:pPr>
            <a:r>
              <a:rPr lang="en" sz="1500">
                <a:solidFill>
                  <a:srgbClr val="5D5340"/>
                </a:solidFill>
              </a:rPr>
              <a:t>Encoder-decoder structure with skip connections</a:t>
            </a:r>
            <a:endParaRPr sz="1500">
              <a:solidFill>
                <a:srgbClr val="5D5340"/>
              </a:solidFill>
            </a:endParaRPr>
          </a:p>
          <a:p>
            <a:pPr marL="457200" lvl="0" indent="-323850" algn="l" rtl="0">
              <a:lnSpc>
                <a:spcPct val="140000"/>
              </a:lnSpc>
              <a:spcBef>
                <a:spcPts val="0"/>
              </a:spcBef>
              <a:spcAft>
                <a:spcPts val="0"/>
              </a:spcAft>
              <a:buClr>
                <a:srgbClr val="5D5340"/>
              </a:buClr>
              <a:buSzPts val="1500"/>
              <a:buChar char="-"/>
            </a:pPr>
            <a:r>
              <a:rPr lang="en" sz="1500">
                <a:solidFill>
                  <a:srgbClr val="5D5340"/>
                </a:solidFill>
              </a:rPr>
              <a:t>Ideal for medical image segmentation and adapted well to remote sensing</a:t>
            </a:r>
            <a:endParaRPr sz="1500">
              <a:solidFill>
                <a:srgbClr val="5D5340"/>
              </a:solidFill>
            </a:endParaRPr>
          </a:p>
          <a:p>
            <a:pPr marL="457200" lvl="0" indent="-323850" algn="l" rtl="0">
              <a:lnSpc>
                <a:spcPct val="100000"/>
              </a:lnSpc>
              <a:spcBef>
                <a:spcPts val="0"/>
              </a:spcBef>
              <a:spcAft>
                <a:spcPts val="0"/>
              </a:spcAft>
              <a:buClr>
                <a:srgbClr val="5D5340"/>
              </a:buClr>
              <a:buSzPts val="1500"/>
              <a:buChar char="-"/>
            </a:pPr>
            <a:r>
              <a:rPr lang="en" sz="1500">
                <a:solidFill>
                  <a:srgbClr val="5D5340"/>
                </a:solidFill>
              </a:rPr>
              <a:t>Simple architecture with fewer parameters.</a:t>
            </a:r>
            <a:endParaRPr sz="1500">
              <a:solidFill>
                <a:srgbClr val="5D5340"/>
              </a:solidFill>
            </a:endParaRPr>
          </a:p>
          <a:p>
            <a:pPr marL="457200" lvl="0" indent="0" algn="l" rtl="0">
              <a:lnSpc>
                <a:spcPct val="100000"/>
              </a:lnSpc>
              <a:spcBef>
                <a:spcPts val="0"/>
              </a:spcBef>
              <a:spcAft>
                <a:spcPts val="0"/>
              </a:spcAft>
              <a:buNone/>
            </a:pPr>
            <a:endParaRPr sz="1500">
              <a:solidFill>
                <a:srgbClr val="5D5340"/>
              </a:solidFill>
            </a:endParaRPr>
          </a:p>
          <a:p>
            <a:pPr marL="457200" lvl="0" indent="-285750" algn="l" rtl="0">
              <a:lnSpc>
                <a:spcPct val="115000"/>
              </a:lnSpc>
              <a:spcBef>
                <a:spcPts val="1200"/>
              </a:spcBef>
              <a:spcAft>
                <a:spcPts val="0"/>
              </a:spcAft>
              <a:buClr>
                <a:schemeClr val="dk1"/>
              </a:buClr>
              <a:buSzPts val="900"/>
              <a:buChar char="●"/>
            </a:pPr>
            <a:r>
              <a:rPr lang="en">
                <a:solidFill>
                  <a:srgbClr val="5D5340"/>
                </a:solidFill>
              </a:rPr>
              <a:t>4 input channels</a:t>
            </a:r>
            <a:endParaRPr>
              <a:solidFill>
                <a:srgbClr val="5D5340"/>
              </a:solidFill>
            </a:endParaRPr>
          </a:p>
          <a:p>
            <a:pPr marL="457200" lvl="0" indent="-285750" algn="l" rtl="0">
              <a:lnSpc>
                <a:spcPct val="115000"/>
              </a:lnSpc>
              <a:spcBef>
                <a:spcPts val="0"/>
              </a:spcBef>
              <a:spcAft>
                <a:spcPts val="0"/>
              </a:spcAft>
              <a:buClr>
                <a:schemeClr val="dk1"/>
              </a:buClr>
              <a:buSzPts val="900"/>
              <a:buChar char="●"/>
            </a:pPr>
            <a:r>
              <a:rPr lang="en">
                <a:solidFill>
                  <a:srgbClr val="5D5340"/>
                </a:solidFill>
              </a:rPr>
              <a:t>4 output classes</a:t>
            </a:r>
            <a:endParaRPr>
              <a:solidFill>
                <a:srgbClr val="5D5340"/>
              </a:solidFill>
            </a:endParaRPr>
          </a:p>
          <a:p>
            <a:pPr marL="457200" lvl="0" indent="-298450" algn="l" rtl="0">
              <a:lnSpc>
                <a:spcPct val="115000"/>
              </a:lnSpc>
              <a:spcBef>
                <a:spcPts val="0"/>
              </a:spcBef>
              <a:spcAft>
                <a:spcPts val="0"/>
              </a:spcAft>
              <a:buClr>
                <a:srgbClr val="5D5340"/>
              </a:buClr>
              <a:buSzPts val="1100"/>
              <a:buChar char="●"/>
            </a:pPr>
            <a:r>
              <a:rPr lang="en">
                <a:solidFill>
                  <a:srgbClr val="5D5340"/>
                </a:solidFill>
              </a:rPr>
              <a:t>Batch size: 1</a:t>
            </a:r>
            <a:endParaRPr>
              <a:solidFill>
                <a:srgbClr val="5D5340"/>
              </a:solidFill>
            </a:endParaRPr>
          </a:p>
          <a:p>
            <a:pPr marL="457200" lvl="0" indent="-298450" algn="l" rtl="0">
              <a:lnSpc>
                <a:spcPct val="115000"/>
              </a:lnSpc>
              <a:spcBef>
                <a:spcPts val="0"/>
              </a:spcBef>
              <a:spcAft>
                <a:spcPts val="0"/>
              </a:spcAft>
              <a:buClr>
                <a:srgbClr val="5D5340"/>
              </a:buClr>
              <a:buSzPts val="1100"/>
              <a:buChar char="●"/>
            </a:pPr>
            <a:r>
              <a:rPr lang="en">
                <a:solidFill>
                  <a:srgbClr val="5D5340"/>
                </a:solidFill>
              </a:rPr>
              <a:t>Learning rate: 0.0001 (1e-4)</a:t>
            </a:r>
            <a:endParaRPr>
              <a:solidFill>
                <a:srgbClr val="5D5340"/>
              </a:solidFill>
            </a:endParaRPr>
          </a:p>
          <a:p>
            <a:pPr marL="457200" lvl="0" indent="-285750" algn="l" rtl="0">
              <a:lnSpc>
                <a:spcPct val="115000"/>
              </a:lnSpc>
              <a:spcBef>
                <a:spcPts val="0"/>
              </a:spcBef>
              <a:spcAft>
                <a:spcPts val="0"/>
              </a:spcAft>
              <a:buClr>
                <a:schemeClr val="dk1"/>
              </a:buClr>
              <a:buSzPts val="900"/>
              <a:buChar char="●"/>
            </a:pPr>
            <a:r>
              <a:rPr lang="en">
                <a:solidFill>
                  <a:srgbClr val="5D5340"/>
                </a:solidFill>
              </a:rPr>
              <a:t>Trained 50 epochs with Adam optimizer</a:t>
            </a:r>
            <a:endParaRPr>
              <a:solidFill>
                <a:srgbClr val="5D5340"/>
              </a:solidFill>
            </a:endParaRPr>
          </a:p>
          <a:p>
            <a:pPr marL="457200" lvl="0" indent="-285750" algn="l" rtl="0">
              <a:lnSpc>
                <a:spcPct val="115000"/>
              </a:lnSpc>
              <a:spcBef>
                <a:spcPts val="0"/>
              </a:spcBef>
              <a:spcAft>
                <a:spcPts val="0"/>
              </a:spcAft>
              <a:buClr>
                <a:schemeClr val="dk1"/>
              </a:buClr>
              <a:buSzPts val="900"/>
              <a:buChar char="●"/>
            </a:pPr>
            <a:r>
              <a:rPr lang="en">
                <a:solidFill>
                  <a:srgbClr val="5D5340"/>
                </a:solidFill>
              </a:rPr>
              <a:t>Loss: Cross Entropy</a:t>
            </a:r>
            <a:endParaRPr>
              <a:solidFill>
                <a:srgbClr val="5D5340"/>
              </a:solidFill>
            </a:endParaRPr>
          </a:p>
          <a:p>
            <a:pPr marL="0" marR="0" lvl="0" indent="0" algn="l" rtl="0">
              <a:lnSpc>
                <a:spcPct val="140000"/>
              </a:lnSpc>
              <a:spcBef>
                <a:spcPts val="1200"/>
              </a:spcBef>
              <a:spcAft>
                <a:spcPts val="0"/>
              </a:spcAft>
              <a:buNone/>
            </a:pPr>
            <a:endParaRPr sz="1600">
              <a:solidFill>
                <a:srgbClr val="5D5340"/>
              </a:solidFill>
            </a:endParaRPr>
          </a:p>
        </p:txBody>
      </p:sp>
      <p:grpSp>
        <p:nvGrpSpPr>
          <p:cNvPr id="301" name="Google Shape;301;p33"/>
          <p:cNvGrpSpPr/>
          <p:nvPr/>
        </p:nvGrpSpPr>
        <p:grpSpPr>
          <a:xfrm rot="-5400000">
            <a:off x="8185281" y="42430"/>
            <a:ext cx="402081" cy="486640"/>
            <a:chOff x="0" y="-28575"/>
            <a:chExt cx="211800" cy="256342"/>
          </a:xfrm>
        </p:grpSpPr>
        <p:sp>
          <p:nvSpPr>
            <p:cNvPr id="302" name="Google Shape;302;p33"/>
            <p:cNvSpPr/>
            <p:nvPr/>
          </p:nvSpPr>
          <p:spPr>
            <a:xfrm>
              <a:off x="0" y="0"/>
              <a:ext cx="211796" cy="227767"/>
            </a:xfrm>
            <a:custGeom>
              <a:avLst/>
              <a:gdLst/>
              <a:ahLst/>
              <a:cxnLst/>
              <a:rect l="l" t="t" r="r" b="b"/>
              <a:pathLst>
                <a:path w="211796" h="227767" extrusionOk="0">
                  <a:moveTo>
                    <a:pt x="0" y="0"/>
                  </a:moveTo>
                  <a:lnTo>
                    <a:pt x="211796" y="0"/>
                  </a:lnTo>
                  <a:lnTo>
                    <a:pt x="211796" y="227767"/>
                  </a:lnTo>
                  <a:lnTo>
                    <a:pt x="0" y="227767"/>
                  </a:lnTo>
                  <a:close/>
                </a:path>
              </a:pathLst>
            </a:custGeom>
            <a:solidFill>
              <a:srgbClr val="FFEBEB"/>
            </a:solidFill>
            <a:ln>
              <a:noFill/>
            </a:ln>
          </p:spPr>
          <p:txBody>
            <a:bodyPr/>
            <a:lstStyle/>
            <a:p>
              <a:endParaRPr lang="en-CA"/>
            </a:p>
          </p:txBody>
        </p:sp>
        <p:sp>
          <p:nvSpPr>
            <p:cNvPr id="303" name="Google Shape;303;p33"/>
            <p:cNvSpPr txBox="1"/>
            <p:nvPr/>
          </p:nvSpPr>
          <p:spPr>
            <a:xfrm>
              <a:off x="0" y="-28575"/>
              <a:ext cx="211800" cy="256200"/>
            </a:xfrm>
            <a:prstGeom prst="rect">
              <a:avLst/>
            </a:prstGeom>
            <a:noFill/>
            <a:ln>
              <a:noFill/>
            </a:ln>
          </p:spPr>
          <p:txBody>
            <a:bodyPr spcFirstLastPara="1" wrap="square" lIns="25400" tIns="25400" rIns="25400" bIns="25400" anchor="ctr" anchorCtr="0">
              <a:noAutofit/>
            </a:bodyPr>
            <a:lstStyle/>
            <a:p>
              <a:pPr marL="0" marR="0" lvl="0" indent="0" algn="ctr" rtl="0">
                <a:lnSpc>
                  <a:spcPct val="147722"/>
                </a:lnSpc>
                <a:spcBef>
                  <a:spcPts val="0"/>
                </a:spcBef>
                <a:spcAft>
                  <a:spcPts val="0"/>
                </a:spcAft>
                <a:buNone/>
              </a:pPr>
              <a:endParaRPr sz="900" b="0" i="0" u="none" strike="noStrike" cap="none">
                <a:solidFill>
                  <a:schemeClr val="dk1"/>
                </a:solidFill>
                <a:latin typeface="Calibri"/>
                <a:ea typeface="Calibri"/>
                <a:cs typeface="Calibri"/>
                <a:sym typeface="Calibri"/>
              </a:endParaRPr>
            </a:p>
          </p:txBody>
        </p:sp>
      </p:grpSp>
      <p:sp>
        <p:nvSpPr>
          <p:cNvPr id="304" name="Google Shape;304;p33"/>
          <p:cNvSpPr txBox="1"/>
          <p:nvPr/>
        </p:nvSpPr>
        <p:spPr>
          <a:xfrm>
            <a:off x="7604955" y="162878"/>
            <a:ext cx="582000" cy="231000"/>
          </a:xfrm>
          <a:prstGeom prst="rect">
            <a:avLst/>
          </a:prstGeom>
          <a:noFill/>
          <a:ln>
            <a:noFill/>
          </a:ln>
        </p:spPr>
        <p:txBody>
          <a:bodyPr spcFirstLastPara="1" wrap="square" lIns="0" tIns="0" rIns="0" bIns="0" anchor="t" anchorCtr="0">
            <a:spAutoFit/>
          </a:bodyPr>
          <a:lstStyle/>
          <a:p>
            <a:pPr marL="0" marR="0" lvl="0" indent="0" algn="l" rtl="0">
              <a:lnSpc>
                <a:spcPct val="140012"/>
              </a:lnSpc>
              <a:spcBef>
                <a:spcPts val="0"/>
              </a:spcBef>
              <a:spcAft>
                <a:spcPts val="0"/>
              </a:spcAft>
              <a:buNone/>
            </a:pPr>
            <a:r>
              <a:rPr lang="en" sz="1500" b="0" i="0" u="none" strike="noStrike" cap="none">
                <a:solidFill>
                  <a:srgbClr val="FFF9F3"/>
                </a:solidFill>
                <a:latin typeface="Arial"/>
                <a:ea typeface="Arial"/>
                <a:cs typeface="Arial"/>
                <a:sym typeface="Arial"/>
              </a:rPr>
              <a:t>Page</a:t>
            </a:r>
            <a:endParaRPr sz="700"/>
          </a:p>
        </p:txBody>
      </p:sp>
      <p:sp>
        <p:nvSpPr>
          <p:cNvPr id="305" name="Google Shape;305;p33"/>
          <p:cNvSpPr txBox="1"/>
          <p:nvPr/>
        </p:nvSpPr>
        <p:spPr>
          <a:xfrm>
            <a:off x="514350" y="136375"/>
            <a:ext cx="5459700" cy="261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 sz="1700" b="0" i="0" u="none" strike="noStrike" cap="none">
                <a:solidFill>
                  <a:srgbClr val="FFEBEB"/>
                </a:solidFill>
                <a:latin typeface="Arial"/>
                <a:ea typeface="Arial"/>
                <a:cs typeface="Arial"/>
                <a:sym typeface="Arial"/>
              </a:rPr>
              <a:t>University of British Columbia O</a:t>
            </a:r>
            <a:r>
              <a:rPr lang="en" sz="1700">
                <a:solidFill>
                  <a:srgbClr val="FFEBEB"/>
                </a:solidFill>
              </a:rPr>
              <a:t>kanagan</a:t>
            </a:r>
            <a:r>
              <a:rPr lang="en" sz="1700" b="0" i="0" u="none" strike="noStrike" cap="none">
                <a:solidFill>
                  <a:srgbClr val="FFEBEB"/>
                </a:solidFill>
                <a:latin typeface="Arial"/>
                <a:ea typeface="Arial"/>
                <a:cs typeface="Arial"/>
                <a:sym typeface="Arial"/>
              </a:rPr>
              <a:t> | 2025</a:t>
            </a:r>
            <a:endParaRPr sz="700"/>
          </a:p>
        </p:txBody>
      </p:sp>
      <p:pic>
        <p:nvPicPr>
          <p:cNvPr id="306" name="Google Shape;306;p33"/>
          <p:cNvPicPr preferRelativeResize="0"/>
          <p:nvPr/>
        </p:nvPicPr>
        <p:blipFill>
          <a:blip r:embed="rId3">
            <a:alphaModFix/>
          </a:blip>
          <a:stretch>
            <a:fillRect/>
          </a:stretch>
        </p:blipFill>
        <p:spPr>
          <a:xfrm>
            <a:off x="110250" y="1387888"/>
            <a:ext cx="4137900" cy="2620775"/>
          </a:xfrm>
          <a:prstGeom prst="rect">
            <a:avLst/>
          </a:prstGeom>
          <a:noFill/>
          <a:ln>
            <a:noFill/>
          </a:ln>
        </p:spPr>
      </p:pic>
      <p:sp>
        <p:nvSpPr>
          <p:cNvPr id="307" name="Google Shape;307;p33"/>
          <p:cNvSpPr txBox="1">
            <a:spLocks noGrp="1"/>
          </p:cNvSpPr>
          <p:nvPr>
            <p:ph type="sldNum" idx="12"/>
          </p:nvPr>
        </p:nvSpPr>
        <p:spPr>
          <a:xfrm>
            <a:off x="8022108" y="10656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
              <a:t>9</a:t>
            </a:fld>
            <a:endParaRPr/>
          </a:p>
        </p:txBody>
      </p:sp>
      <p:sp>
        <p:nvSpPr>
          <p:cNvPr id="308" name="Google Shape;308;p33"/>
          <p:cNvSpPr txBox="1"/>
          <p:nvPr/>
        </p:nvSpPr>
        <p:spPr>
          <a:xfrm>
            <a:off x="55200" y="3932450"/>
            <a:ext cx="42480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a:solidFill>
                  <a:schemeClr val="dk1"/>
                </a:solidFill>
              </a:rPr>
              <a:t>Bhavya Rema Devi. (2021, May 22). </a:t>
            </a:r>
            <a:r>
              <a:rPr lang="en" sz="800" i="1">
                <a:solidFill>
                  <a:schemeClr val="dk1"/>
                </a:solidFill>
              </a:rPr>
              <a:t>Tips for training a 3D-Unet model for segmentation tasks</a:t>
            </a:r>
            <a:r>
              <a:rPr lang="en" sz="800">
                <a:solidFill>
                  <a:schemeClr val="dk1"/>
                </a:solidFill>
              </a:rPr>
              <a:t>. Medium.</a:t>
            </a:r>
            <a:r>
              <a:rPr lang="en" sz="800">
                <a:solidFill>
                  <a:schemeClr val="dk1"/>
                </a:solidFill>
                <a:uFill>
                  <a:noFill/>
                </a:uFill>
                <a:hlinkClick r:id="rId4">
                  <a:extLst>
                    <a:ext uri="{A12FA001-AC4F-418D-AE19-62706E023703}">
                      <ahyp:hlinkClr xmlns:ahyp="http://schemas.microsoft.com/office/drawing/2018/hyperlinkcolor" val="tx"/>
                    </a:ext>
                  </a:extLst>
                </a:hlinkClick>
              </a:rPr>
              <a:t> </a:t>
            </a:r>
            <a:r>
              <a:rPr lang="en" sz="800" u="sng">
                <a:solidFill>
                  <a:schemeClr val="hlink"/>
                </a:solidFill>
                <a:hlinkClick r:id="rId4"/>
              </a:rPr>
              <a:t>https://bhavya-rema.medium.com/tips-for-training-a-3d-unet-model-for-segmentation-tasks-5232851d0116</a:t>
            </a:r>
            <a:endParaRPr sz="8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2385</Words>
  <Application>Microsoft Office PowerPoint</Application>
  <PresentationFormat>On-screen Show (16:9)</PresentationFormat>
  <Paragraphs>338</Paragraphs>
  <Slides>34</Slides>
  <Notes>34</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34</vt:i4>
      </vt:variant>
    </vt:vector>
  </HeadingPairs>
  <TitlesOfParts>
    <vt:vector size="41" baseType="lpstr">
      <vt:lpstr>Anton</vt:lpstr>
      <vt:lpstr>Arial</vt:lpstr>
      <vt:lpstr>League Spartan</vt:lpstr>
      <vt:lpstr>Calibri</vt:lpstr>
      <vt:lpstr>Roboto Mono</vt:lpstr>
      <vt:lpstr>Simple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pleksono@student.ubc.ca</cp:lastModifiedBy>
  <cp:revision>1</cp:revision>
  <dcterms:modified xsi:type="dcterms:W3CDTF">2025-10-26T22:06:46Z</dcterms:modified>
</cp:coreProperties>
</file>